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22"/>
  </p:notesMasterIdLst>
  <p:sldIdLst>
    <p:sldId id="256" r:id="rId2"/>
    <p:sldId id="257" r:id="rId3"/>
    <p:sldId id="258" r:id="rId4"/>
    <p:sldId id="260" r:id="rId5"/>
    <p:sldId id="259" r:id="rId6"/>
    <p:sldId id="261" r:id="rId7"/>
    <p:sldId id="272" r:id="rId8"/>
    <p:sldId id="262" r:id="rId9"/>
    <p:sldId id="273" r:id="rId10"/>
    <p:sldId id="263" r:id="rId11"/>
    <p:sldId id="274" r:id="rId12"/>
    <p:sldId id="264" r:id="rId13"/>
    <p:sldId id="267" r:id="rId14"/>
    <p:sldId id="265" r:id="rId15"/>
    <p:sldId id="266" r:id="rId16"/>
    <p:sldId id="269" r:id="rId17"/>
    <p:sldId id="268" r:id="rId18"/>
    <p:sldId id="270" r:id="rId19"/>
    <p:sldId id="275" r:id="rId20"/>
    <p:sldId id="271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FB6E02-2588-4662-8483-8BB5E35BD30D}" type="datetimeFigureOut">
              <a:rPr lang="ru-RU" smtClean="0"/>
              <a:pPr/>
              <a:t>07.11.2017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B1D549-98F5-4FDC-A690-156A8B8E14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313176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B1D549-98F5-4FDC-A690-156A8B8E142A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867572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B1D549-98F5-4FDC-A690-156A8B8E142A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539970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CE7D8-6427-4ACD-81EB-D96A0F3825DF}" type="datetimeFigureOut">
              <a:rPr lang="ru-RU" smtClean="0"/>
              <a:pPr/>
              <a:t>07.11.2017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460BA47-79FE-4559-93EE-B9C9D8D1271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CE7D8-6427-4ACD-81EB-D96A0F3825DF}" type="datetimeFigureOut">
              <a:rPr lang="ru-RU" smtClean="0"/>
              <a:pPr/>
              <a:t>07.11.2017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0BA47-79FE-4559-93EE-B9C9D8D127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CE7D8-6427-4ACD-81EB-D96A0F3825DF}" type="datetimeFigureOut">
              <a:rPr lang="ru-RU" smtClean="0"/>
              <a:pPr/>
              <a:t>07.11.2017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0BA47-79FE-4559-93EE-B9C9D8D127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CE7D8-6427-4ACD-81EB-D96A0F3825DF}" type="datetimeFigureOut">
              <a:rPr lang="ru-RU" smtClean="0"/>
              <a:pPr/>
              <a:t>07.11.2017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0BA47-79FE-4559-93EE-B9C9D8D127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CE7D8-6427-4ACD-81EB-D96A0F3825DF}" type="datetimeFigureOut">
              <a:rPr lang="ru-RU" smtClean="0"/>
              <a:pPr/>
              <a:t>07.11.2017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0BA47-79FE-4559-93EE-B9C9D8D1271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CE7D8-6427-4ACD-81EB-D96A0F3825DF}" type="datetimeFigureOut">
              <a:rPr lang="ru-RU" smtClean="0"/>
              <a:pPr/>
              <a:t>07.11.2017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0BA47-79FE-4559-93EE-B9C9D8D1271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CE7D8-6427-4ACD-81EB-D96A0F3825DF}" type="datetimeFigureOut">
              <a:rPr lang="ru-RU" smtClean="0"/>
              <a:pPr/>
              <a:t>07.11.2017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0BA47-79FE-4559-93EE-B9C9D8D1271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CE7D8-6427-4ACD-81EB-D96A0F3825DF}" type="datetimeFigureOut">
              <a:rPr lang="ru-RU" smtClean="0"/>
              <a:pPr/>
              <a:t>07.11.2017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0BA47-79FE-4559-93EE-B9C9D8D127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CE7D8-6427-4ACD-81EB-D96A0F3825DF}" type="datetimeFigureOut">
              <a:rPr lang="ru-RU" smtClean="0"/>
              <a:pPr/>
              <a:t>07.11.2017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0BA47-79FE-4559-93EE-B9C9D8D127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CE7D8-6427-4ACD-81EB-D96A0F3825DF}" type="datetimeFigureOut">
              <a:rPr lang="ru-RU" smtClean="0"/>
              <a:pPr/>
              <a:t>07.11.2017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0BA47-79FE-4559-93EE-B9C9D8D127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CE7D8-6427-4ACD-81EB-D96A0F3825DF}" type="datetimeFigureOut">
              <a:rPr lang="ru-RU" smtClean="0"/>
              <a:pPr/>
              <a:t>07.11.2017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0BA47-79FE-4559-93EE-B9C9D8D127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410CE7D8-6427-4ACD-81EB-D96A0F3825DF}" type="datetimeFigureOut">
              <a:rPr lang="ru-RU" smtClean="0"/>
              <a:pPr/>
              <a:t>07.11.2017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A460BA47-79FE-4559-93EE-B9C9D8D1271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s://ru.wikipedia.org/wiki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Учебные файлы\Кулинария\chlapec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919184"/>
            <a:ext cx="6554383" cy="49388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47664" y="1268760"/>
            <a:ext cx="6084168" cy="1368152"/>
          </a:xfrm>
        </p:spPr>
        <p:txBody>
          <a:bodyPr/>
          <a:lstStyle/>
          <a:p>
            <a:r>
              <a:rPr lang="ru-RU" sz="6600" b="1" dirty="0" smtClean="0"/>
              <a:t>Питание школьника</a:t>
            </a:r>
            <a:endParaRPr lang="ru-RU" sz="66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4221088"/>
            <a:ext cx="3776464" cy="2423120"/>
          </a:xfrm>
        </p:spPr>
        <p:txBody>
          <a:bodyPr/>
          <a:lstStyle/>
          <a:p>
            <a:pPr algn="l"/>
            <a:r>
              <a:rPr lang="ru-RU" dirty="0" smtClean="0">
                <a:solidFill>
                  <a:schemeClr val="tx1"/>
                </a:solidFill>
              </a:rPr>
              <a:t>Выполнила:</a:t>
            </a:r>
          </a:p>
          <a:p>
            <a:pPr algn="l"/>
            <a:r>
              <a:rPr lang="ru-RU" dirty="0" smtClean="0">
                <a:solidFill>
                  <a:schemeClr val="tx1"/>
                </a:solidFill>
              </a:rPr>
              <a:t>Учитель технологии МБОУ «Лицей №110»</a:t>
            </a:r>
          </a:p>
          <a:p>
            <a:pPr algn="l"/>
            <a:r>
              <a:rPr lang="ru-RU" dirty="0" smtClean="0">
                <a:solidFill>
                  <a:schemeClr val="tx1"/>
                </a:solidFill>
              </a:rPr>
              <a:t>Халирахманова Г.Ф.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44791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im2-tub-ru.yandex.net/i?id=51508c0d8a198c4fc1ea936e188f6ec7&amp;n=33&amp;h=190&amp;w=28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924944"/>
            <a:ext cx="6523402" cy="39140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243408"/>
            <a:ext cx="8229600" cy="1143000"/>
          </a:xfrm>
        </p:spPr>
        <p:txBody>
          <a:bodyPr/>
          <a:lstStyle/>
          <a:p>
            <a:r>
              <a:rPr lang="ru-RU" dirty="0" smtClean="0"/>
              <a:t>Углеводы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970334"/>
            <a:ext cx="8964488" cy="4968552"/>
          </a:xfrm>
        </p:spPr>
        <p:txBody>
          <a:bodyPr>
            <a:normAutofit/>
          </a:bodyPr>
          <a:lstStyle/>
          <a:p>
            <a:r>
              <a:rPr lang="ru-RU" dirty="0"/>
              <a:t>Углеводы необходимы для </a:t>
            </a:r>
            <a:r>
              <a:rPr lang="ru-RU" dirty="0" smtClean="0"/>
              <a:t>пополнения энергетических </a:t>
            </a:r>
            <a:r>
              <a:rPr lang="ru-RU" dirty="0"/>
              <a:t>запасов организма. </a:t>
            </a:r>
            <a:r>
              <a:rPr lang="ru-RU" dirty="0" smtClean="0"/>
              <a:t>Наиболее полезны </a:t>
            </a:r>
            <a:r>
              <a:rPr lang="ru-RU" dirty="0"/>
              <a:t>сложные углеводы, </a:t>
            </a:r>
            <a:r>
              <a:rPr lang="ru-RU" dirty="0" smtClean="0"/>
              <a:t>содержащие </a:t>
            </a:r>
            <a:r>
              <a:rPr lang="ru-RU" dirty="0" err="1" smtClean="0"/>
              <a:t>неперевариваемые</a:t>
            </a:r>
            <a:r>
              <a:rPr lang="ru-RU" dirty="0" smtClean="0"/>
              <a:t> </a:t>
            </a:r>
            <a:r>
              <a:rPr lang="ru-RU" dirty="0"/>
              <a:t>пищевые </a:t>
            </a:r>
            <a:r>
              <a:rPr lang="ru-RU" dirty="0" smtClean="0"/>
              <a:t>волокна. </a:t>
            </a:r>
          </a:p>
          <a:p>
            <a:r>
              <a:rPr lang="ru-RU" dirty="0" smtClean="0"/>
              <a:t>Суточная </a:t>
            </a:r>
            <a:r>
              <a:rPr lang="ru-RU" dirty="0"/>
              <a:t>норма углеводов в рационе </a:t>
            </a:r>
            <a:r>
              <a:rPr lang="ru-RU" dirty="0" smtClean="0"/>
              <a:t>школьника - </a:t>
            </a:r>
            <a:r>
              <a:rPr lang="ru-RU" dirty="0"/>
              <a:t>300-400 г, из них на долю простых </a:t>
            </a:r>
            <a:r>
              <a:rPr lang="ru-RU" dirty="0" smtClean="0"/>
              <a:t>должно приходиться </a:t>
            </a:r>
            <a:r>
              <a:rPr lang="ru-RU" dirty="0"/>
              <a:t>не более 100 г.</a:t>
            </a:r>
          </a:p>
        </p:txBody>
      </p:sp>
    </p:spTree>
    <p:extLst>
      <p:ext uri="{BB962C8B-B14F-4D97-AF65-F5344CB8AC3E}">
        <p14:creationId xmlns:p14="http://schemas.microsoft.com/office/powerpoint/2010/main" xmlns="" val="57179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1143000"/>
          </a:xfrm>
        </p:spPr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620688"/>
            <a:ext cx="8291264" cy="55054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Необходимые продукты </a:t>
            </a:r>
            <a:r>
              <a:rPr lang="ru-RU" dirty="0"/>
              <a:t>в меню </a:t>
            </a:r>
            <a:r>
              <a:rPr lang="ru-RU" dirty="0" smtClean="0"/>
              <a:t> школьника:</a:t>
            </a:r>
            <a:endParaRPr lang="ru-RU" dirty="0"/>
          </a:p>
          <a:p>
            <a:r>
              <a:rPr lang="ru-RU" dirty="0" smtClean="0"/>
              <a:t>Хлеб,</a:t>
            </a:r>
            <a:r>
              <a:rPr lang="ru-RU" dirty="0"/>
              <a:t> </a:t>
            </a:r>
            <a:r>
              <a:rPr lang="ru-RU" dirty="0" smtClean="0"/>
              <a:t>крупы, картофель, мед, сухофрукты, сахар.</a:t>
            </a:r>
            <a:endParaRPr lang="ru-RU" dirty="0"/>
          </a:p>
        </p:txBody>
      </p:sp>
      <p:pic>
        <p:nvPicPr>
          <p:cNvPr id="4" name="Picture 8" descr="хлеб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388" y="3514725"/>
            <a:ext cx="3887787" cy="315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1" descr="макарошк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59832" y="2924944"/>
            <a:ext cx="38100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0" descr="крупы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75667" y="1729335"/>
            <a:ext cx="3834400" cy="3067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19169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D:\Учебные файлы\Кулинария\iв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31580" y="4096298"/>
            <a:ext cx="4022026" cy="27599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://cukor.org/uploads/groups/3245835/photos/38b6389bac16d9e76f88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34813" y="332656"/>
            <a:ext cx="3218793" cy="2274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-243408"/>
            <a:ext cx="8229600" cy="1143000"/>
          </a:xfrm>
        </p:spPr>
        <p:txBody>
          <a:bodyPr/>
          <a:lstStyle/>
          <a:p>
            <a:r>
              <a:rPr lang="ru-RU" dirty="0" smtClean="0"/>
              <a:t>Витамины и минералы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620688"/>
            <a:ext cx="6120680" cy="612068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dirty="0" smtClean="0"/>
              <a:t>Витамин А</a:t>
            </a:r>
          </a:p>
          <a:p>
            <a:pPr marL="0" indent="0">
              <a:buNone/>
            </a:pPr>
            <a:r>
              <a:rPr lang="ru-RU" dirty="0"/>
              <a:t>Он обеспечивает нормальное состояние кожи и слизистых оболочек,</a:t>
            </a:r>
          </a:p>
          <a:p>
            <a:pPr marL="0" indent="0">
              <a:buNone/>
            </a:pPr>
            <a:r>
              <a:rPr lang="ru-RU" dirty="0"/>
              <a:t>улучшает зрение, улучшает сопротивляемость организма в целом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ru-RU" dirty="0" smtClean="0"/>
              <a:t>Продукты, в которых он содержится:</a:t>
            </a:r>
            <a:r>
              <a:rPr lang="ru-RU" b="1" dirty="0" smtClean="0"/>
              <a:t> </a:t>
            </a:r>
          </a:p>
          <a:p>
            <a:r>
              <a:rPr lang="ru-RU" dirty="0" smtClean="0"/>
              <a:t>морковь;</a:t>
            </a:r>
            <a:endParaRPr lang="ru-RU" dirty="0"/>
          </a:p>
          <a:p>
            <a:r>
              <a:rPr lang="ru-RU" dirty="0" smtClean="0"/>
              <a:t>сладкий </a:t>
            </a:r>
            <a:r>
              <a:rPr lang="ru-RU" dirty="0"/>
              <a:t>перец;</a:t>
            </a:r>
          </a:p>
          <a:p>
            <a:r>
              <a:rPr lang="ru-RU" dirty="0" smtClean="0"/>
              <a:t>зеленый </a:t>
            </a:r>
            <a:r>
              <a:rPr lang="ru-RU" dirty="0"/>
              <a:t>лук;</a:t>
            </a:r>
          </a:p>
          <a:p>
            <a:r>
              <a:rPr lang="ru-RU" dirty="0" smtClean="0"/>
              <a:t>щавель</a:t>
            </a:r>
            <a:r>
              <a:rPr lang="ru-RU" dirty="0"/>
              <a:t>;</a:t>
            </a:r>
          </a:p>
          <a:p>
            <a:r>
              <a:rPr lang="ru-RU" dirty="0" smtClean="0"/>
              <a:t>шпинат</a:t>
            </a:r>
            <a:r>
              <a:rPr lang="ru-RU" dirty="0"/>
              <a:t>;</a:t>
            </a:r>
          </a:p>
          <a:p>
            <a:r>
              <a:rPr lang="ru-RU" dirty="0" smtClean="0"/>
              <a:t>зелень;</a:t>
            </a:r>
            <a:endParaRPr lang="ru-RU" dirty="0"/>
          </a:p>
          <a:p>
            <a:r>
              <a:rPr lang="ru-RU" dirty="0" smtClean="0"/>
              <a:t>плоды </a:t>
            </a:r>
            <a:r>
              <a:rPr lang="ru-RU" dirty="0"/>
              <a:t>черноплодной рябины, шиповника </a:t>
            </a:r>
            <a:r>
              <a:rPr lang="ru-RU" dirty="0" smtClean="0"/>
              <a:t>и облепихи</a:t>
            </a:r>
            <a:r>
              <a:rPr lang="ru-RU" dirty="0"/>
              <a:t>.</a:t>
            </a:r>
          </a:p>
        </p:txBody>
      </p:sp>
      <p:pic>
        <p:nvPicPr>
          <p:cNvPr id="8198" name="Picture 6" descr="http://ukrvolos.ru/uploads/posts/2015/2/luchshie-vitaminnye-kompleksy-dlja-volos_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30449" y="2420888"/>
            <a:ext cx="3095625" cy="19907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305242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http://img1.liveinternet.ru/images/attach/c/2/69/515/69515186_pa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00192" y="4509121"/>
            <a:ext cx="2852537" cy="23488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88640"/>
            <a:ext cx="7020272" cy="684075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 smtClean="0"/>
              <a:t>Витамины группы В</a:t>
            </a:r>
          </a:p>
          <a:p>
            <a:r>
              <a:rPr lang="ru-RU" dirty="0"/>
              <a:t>Витамин B1 — находится в рисе, овощах, птице. Он укрепляет нервную систему, память, </a:t>
            </a:r>
            <a:r>
              <a:rPr lang="ru-RU" dirty="0" smtClean="0"/>
              <a:t>улучшает пищеварение</a:t>
            </a:r>
            <a:r>
              <a:rPr lang="ru-RU" dirty="0"/>
              <a:t>.</a:t>
            </a:r>
          </a:p>
          <a:p>
            <a:r>
              <a:rPr lang="ru-RU" dirty="0"/>
              <a:t>Витамин B2 — находится в молоке, яйцах, брокколи. Он укрепляет волосы, ногти, </a:t>
            </a:r>
            <a:r>
              <a:rPr lang="ru-RU" dirty="0" smtClean="0"/>
              <a:t>положительно влияет </a:t>
            </a:r>
            <a:r>
              <a:rPr lang="ru-RU" dirty="0"/>
              <a:t>на состояние нервов.</a:t>
            </a:r>
          </a:p>
          <a:p>
            <a:r>
              <a:rPr lang="ru-RU" dirty="0"/>
              <a:t>Витамин B12 — в мясе, сыре, продуктах моря, способствует кроветворению, стимулирует </a:t>
            </a:r>
            <a:r>
              <a:rPr lang="ru-RU" dirty="0" smtClean="0"/>
              <a:t>рост, благоприятно </a:t>
            </a:r>
            <a:r>
              <a:rPr lang="ru-RU" dirty="0"/>
              <a:t>влияет на состояние центральной и периферической нервной системы.</a:t>
            </a:r>
          </a:p>
          <a:p>
            <a:r>
              <a:rPr lang="ru-RU" dirty="0"/>
              <a:t>Витамин В6 — в цельном зерне, яичном желтке</a:t>
            </a:r>
            <a:r>
              <a:rPr lang="ru-RU" dirty="0" smtClean="0"/>
              <a:t>, </a:t>
            </a:r>
            <a:r>
              <a:rPr lang="ru-RU" dirty="0"/>
              <a:t>фасоли. Благотворно влияет </a:t>
            </a:r>
            <a:r>
              <a:rPr lang="ru-RU" dirty="0" smtClean="0"/>
              <a:t>на функции </a:t>
            </a:r>
            <a:r>
              <a:rPr lang="ru-RU" dirty="0"/>
              <a:t>нервной системы, печени, кроветворение.</a:t>
            </a:r>
          </a:p>
        </p:txBody>
      </p:sp>
      <p:pic>
        <p:nvPicPr>
          <p:cNvPr id="11266" name="Picture 2" descr="http://vsepromedok.ru/uploads/posts/2015/2/kakie-vitaminy-soderzhit-med-i-chem-oni-polezny_4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49495" t="-15011" r="21634" b="11955"/>
          <a:stretch/>
        </p:blipFill>
        <p:spPr bwMode="auto">
          <a:xfrm>
            <a:off x="6660232" y="116632"/>
            <a:ext cx="2128723" cy="2338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http://player.myshared.ru/1189407/data/images/img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92033" y="2598696"/>
            <a:ext cx="2660696" cy="199254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29156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332656"/>
            <a:ext cx="6131024" cy="633670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/>
              <a:t>Витамин С </a:t>
            </a:r>
          </a:p>
          <a:p>
            <a:pPr marL="0" indent="0">
              <a:buNone/>
            </a:pPr>
            <a:r>
              <a:rPr lang="ru-RU" dirty="0" smtClean="0"/>
              <a:t>Он полезен </a:t>
            </a:r>
            <a:r>
              <a:rPr lang="ru-RU" dirty="0"/>
              <a:t>для иммунной </a:t>
            </a:r>
            <a:r>
              <a:rPr lang="ru-RU" dirty="0" smtClean="0"/>
              <a:t>системы, соединительной </a:t>
            </a:r>
            <a:r>
              <a:rPr lang="ru-RU" dirty="0"/>
              <a:t>ткани, костей, </a:t>
            </a:r>
            <a:r>
              <a:rPr lang="ru-RU" dirty="0" smtClean="0"/>
              <a:t>способствует заживлению </a:t>
            </a:r>
            <a:r>
              <a:rPr lang="ru-RU" dirty="0"/>
              <a:t>ран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ru-RU" dirty="0" smtClean="0"/>
              <a:t>Продукты, в которых он содержится:</a:t>
            </a:r>
            <a:r>
              <a:rPr lang="ru-RU" b="1" dirty="0" smtClean="0"/>
              <a:t> </a:t>
            </a:r>
          </a:p>
          <a:p>
            <a:r>
              <a:rPr lang="ru-RU" dirty="0"/>
              <a:t>зелень петрушки и </a:t>
            </a:r>
            <a:r>
              <a:rPr lang="ru-RU" dirty="0" smtClean="0"/>
              <a:t>укропа;</a:t>
            </a:r>
            <a:endParaRPr lang="ru-RU" dirty="0"/>
          </a:p>
          <a:p>
            <a:r>
              <a:rPr lang="ru-RU" dirty="0" smtClean="0"/>
              <a:t>помидоры;</a:t>
            </a:r>
            <a:endParaRPr lang="ru-RU" dirty="0"/>
          </a:p>
          <a:p>
            <a:r>
              <a:rPr lang="ru-RU" dirty="0" smtClean="0"/>
              <a:t>черная </a:t>
            </a:r>
            <a:r>
              <a:rPr lang="ru-RU" dirty="0"/>
              <a:t>и красная </a:t>
            </a:r>
            <a:r>
              <a:rPr lang="ru-RU" dirty="0" smtClean="0"/>
              <a:t>смородина;</a:t>
            </a:r>
            <a:endParaRPr lang="ru-RU" dirty="0"/>
          </a:p>
          <a:p>
            <a:r>
              <a:rPr lang="ru-RU" dirty="0" smtClean="0"/>
              <a:t>красный </a:t>
            </a:r>
            <a:r>
              <a:rPr lang="ru-RU" dirty="0"/>
              <a:t>болгарский перец;</a:t>
            </a:r>
          </a:p>
          <a:p>
            <a:r>
              <a:rPr lang="ru-RU" dirty="0" smtClean="0"/>
              <a:t>цитрусовые</a:t>
            </a:r>
            <a:r>
              <a:rPr lang="ru-RU" dirty="0"/>
              <a:t>;</a:t>
            </a:r>
          </a:p>
          <a:p>
            <a:r>
              <a:rPr lang="ru-RU" dirty="0" smtClean="0"/>
              <a:t>картофель </a:t>
            </a:r>
            <a:r>
              <a:rPr lang="ru-RU" dirty="0"/>
              <a:t>.</a:t>
            </a:r>
          </a:p>
        </p:txBody>
      </p:sp>
      <p:pic>
        <p:nvPicPr>
          <p:cNvPr id="9218" name="Picture 2" descr="http://s1.womanjournal.ru/sites/default/files/imagecache/body-590x/article/102363/images/praproldzhyu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77850" y="401614"/>
            <a:ext cx="1890135" cy="2153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http://ladysovety.ru/wp-content/uploads/2013/12/kompleksnye-vitaminy-dlya-zhenskogo-zdorovya-2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223" y="2576999"/>
            <a:ext cx="3011128" cy="183571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://www.gingerchai.com/wp-content/uploads/2012/01/Bone-up-vitamin-c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80112" y="4402731"/>
            <a:ext cx="3563888" cy="245526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72420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http://workoutinfo.ru/_nw/16/1282869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49620" y="4411985"/>
            <a:ext cx="3784016" cy="243258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260648"/>
            <a:ext cx="5688632" cy="659735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 smtClean="0"/>
              <a:t>Витамин Е</a:t>
            </a:r>
          </a:p>
          <a:p>
            <a:pPr marL="0" indent="0">
              <a:buNone/>
            </a:pPr>
            <a:r>
              <a:rPr lang="ru-RU" dirty="0"/>
              <a:t>Витамин Е </a:t>
            </a:r>
            <a:r>
              <a:rPr lang="ru-RU" dirty="0" smtClean="0"/>
              <a:t>защищает </a:t>
            </a:r>
            <a:r>
              <a:rPr lang="ru-RU" dirty="0"/>
              <a:t>клетки </a:t>
            </a:r>
            <a:r>
              <a:rPr lang="ru-RU" dirty="0" smtClean="0"/>
              <a:t>от свободных </a:t>
            </a:r>
            <a:r>
              <a:rPr lang="ru-RU" dirty="0"/>
              <a:t>радикалов, влияет на </a:t>
            </a:r>
            <a:r>
              <a:rPr lang="ru-RU" dirty="0" smtClean="0"/>
              <a:t>функции половых </a:t>
            </a:r>
            <a:r>
              <a:rPr lang="ru-RU" dirty="0"/>
              <a:t>и эндокринных желез, </a:t>
            </a:r>
            <a:r>
              <a:rPr lang="ru-RU" dirty="0" smtClean="0"/>
              <a:t>замедляет старение.</a:t>
            </a:r>
          </a:p>
          <a:p>
            <a:pPr marL="0" indent="0">
              <a:buNone/>
            </a:pPr>
            <a:r>
              <a:rPr lang="ru-RU" dirty="0" smtClean="0"/>
              <a:t>Продукты, в которых он содержится:</a:t>
            </a:r>
            <a:r>
              <a:rPr lang="ru-RU" b="1" dirty="0" smtClean="0"/>
              <a:t> </a:t>
            </a:r>
          </a:p>
          <a:p>
            <a:r>
              <a:rPr lang="ru-RU" dirty="0" smtClean="0"/>
              <a:t>печень;</a:t>
            </a:r>
            <a:endParaRPr lang="ru-RU" dirty="0"/>
          </a:p>
          <a:p>
            <a:r>
              <a:rPr lang="ru-RU" dirty="0" smtClean="0"/>
              <a:t>яйца;</a:t>
            </a:r>
            <a:endParaRPr lang="ru-RU" dirty="0"/>
          </a:p>
          <a:p>
            <a:r>
              <a:rPr lang="ru-RU" dirty="0" smtClean="0"/>
              <a:t>пророщенные </a:t>
            </a:r>
            <a:r>
              <a:rPr lang="ru-RU" dirty="0"/>
              <a:t>зерна пшеницы;</a:t>
            </a:r>
          </a:p>
          <a:p>
            <a:r>
              <a:rPr lang="ru-RU" dirty="0" smtClean="0"/>
              <a:t>овсяная </a:t>
            </a:r>
            <a:r>
              <a:rPr lang="ru-RU" dirty="0"/>
              <a:t>и гречневая </a:t>
            </a:r>
            <a:r>
              <a:rPr lang="ru-RU" dirty="0" smtClean="0"/>
              <a:t>крупы.</a:t>
            </a:r>
            <a:endParaRPr lang="ru-RU" dirty="0"/>
          </a:p>
        </p:txBody>
      </p:sp>
      <p:pic>
        <p:nvPicPr>
          <p:cNvPr id="10242" name="Picture 2" descr="http://gloris-cosmetic.com.ua/sites/default/files/owner/vitamin_e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00192" y="260648"/>
            <a:ext cx="2425207" cy="1970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http://superhappy.ru/wp-content/uploads/2015/11/vitamin-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56175" y="2231610"/>
            <a:ext cx="2713239" cy="207838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832646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osanka-norm.ru/wp-content/uploads/2015/04/1c0ae2205709722b62e843abc0471a55_X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116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88640"/>
            <a:ext cx="8435280" cy="5865515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95536" y="620688"/>
            <a:ext cx="8496944" cy="5940660"/>
          </a:xfrm>
          <a:prstGeom prst="roundRect">
            <a:avLst/>
          </a:prstGeom>
          <a:solidFill>
            <a:schemeClr val="bg1">
              <a:alpha val="7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200" dirty="0" smtClean="0">
                <a:solidFill>
                  <a:schemeClr val="tx1"/>
                </a:solidFill>
              </a:rPr>
              <a:t>Витамин РР — в хлебе из грубого помола, рыбе, орехах, овощах, мясе, сушеных грибах, регулирует кровообращение и уровень холестерина.</a:t>
            </a:r>
          </a:p>
          <a:p>
            <a:r>
              <a:rPr lang="ru-RU" sz="2200" dirty="0" smtClean="0">
                <a:solidFill>
                  <a:schemeClr val="tx1"/>
                </a:solidFill>
              </a:rPr>
              <a:t>Пантотеновая кислота — в фасоли, цветном капусте, яичных желтках, мясе, регулирует функции нервной системы и двигательную функцию кишечника.</a:t>
            </a:r>
          </a:p>
          <a:p>
            <a:r>
              <a:rPr lang="ru-RU" sz="2200" dirty="0" smtClean="0">
                <a:solidFill>
                  <a:schemeClr val="tx1"/>
                </a:solidFill>
              </a:rPr>
              <a:t>Фолиевая кислота — в савойской капусте, шпинате, зеленом горошке, необходима для роста и нормального кроветворения.</a:t>
            </a:r>
          </a:p>
          <a:p>
            <a:r>
              <a:rPr lang="ru-RU" sz="2200" dirty="0" smtClean="0">
                <a:solidFill>
                  <a:schemeClr val="tx1"/>
                </a:solidFill>
              </a:rPr>
              <a:t>Биотин — в яичном желтке, помидорах, неочищенном рисе, соевых бобах, влияет на состояние кожи, волос, ногтей и регулирует уровень сахара в крови.</a:t>
            </a:r>
          </a:p>
          <a:p>
            <a:r>
              <a:rPr lang="ru-RU" sz="2200" dirty="0" smtClean="0">
                <a:solidFill>
                  <a:schemeClr val="tx1"/>
                </a:solidFill>
              </a:rPr>
              <a:t>Витамин D — в печени рыб, икре, яйцах, укрепляет кости и зубы.</a:t>
            </a:r>
          </a:p>
          <a:p>
            <a:r>
              <a:rPr lang="ru-RU" sz="2200" dirty="0" smtClean="0">
                <a:solidFill>
                  <a:schemeClr val="tx1"/>
                </a:solidFill>
              </a:rPr>
              <a:t>Витамин К — в шпинате, салате, кабачках и белокочанной капусте, регулирует свертываемость крови.</a:t>
            </a:r>
            <a:endParaRPr lang="ru-RU" sz="2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53762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404664"/>
            <a:ext cx="8229600" cy="5040560"/>
          </a:xfrm>
        </p:spPr>
        <p:txBody>
          <a:bodyPr/>
          <a:lstStyle/>
          <a:p>
            <a:r>
              <a:rPr lang="ru-RU" dirty="0"/>
              <a:t>В рационе школьника </a:t>
            </a:r>
            <a:r>
              <a:rPr lang="ru-RU" dirty="0" smtClean="0"/>
              <a:t>обязательно должны </a:t>
            </a:r>
            <a:r>
              <a:rPr lang="ru-RU" dirty="0"/>
              <a:t>присутствовать </a:t>
            </a:r>
            <a:r>
              <a:rPr lang="ru-RU" dirty="0" smtClean="0"/>
              <a:t>продукты, содержащие </a:t>
            </a:r>
            <a:r>
              <a:rPr lang="ru-RU" dirty="0"/>
              <a:t>необходимые </a:t>
            </a:r>
            <a:r>
              <a:rPr lang="ru-RU" dirty="0" smtClean="0"/>
              <a:t>для жизнедеятельности </a:t>
            </a:r>
            <a:r>
              <a:rPr lang="ru-RU" dirty="0"/>
              <a:t>минеральные соли </a:t>
            </a:r>
            <a:r>
              <a:rPr lang="ru-RU" dirty="0" smtClean="0"/>
              <a:t>и микроэлементы</a:t>
            </a:r>
            <a:r>
              <a:rPr lang="ru-RU" dirty="0"/>
              <a:t>: йод, железо, </a:t>
            </a:r>
            <a:r>
              <a:rPr lang="ru-RU" dirty="0" smtClean="0"/>
              <a:t>фтор, кобальт</a:t>
            </a:r>
            <a:r>
              <a:rPr lang="ru-RU" dirty="0"/>
              <a:t>, селен, медь и другие.</a:t>
            </a:r>
          </a:p>
        </p:txBody>
      </p:sp>
      <p:pic>
        <p:nvPicPr>
          <p:cNvPr id="13314" name="Picture 2" descr="https://im0-tub-ru.yandex.net/i?id=b364f71d0ff754fa8056d56bc9f2715d&amp;n=33&amp;h=190&amp;w=34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74943" y="2780928"/>
            <a:ext cx="7469058" cy="40662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316289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143000"/>
          </a:xfrm>
        </p:spPr>
        <p:txBody>
          <a:bodyPr/>
          <a:lstStyle/>
          <a:p>
            <a:r>
              <a:rPr lang="ru-RU" dirty="0" smtClean="0"/>
              <a:t>Режим питания школьника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897854"/>
            <a:ext cx="8352928" cy="452596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Tx/>
              <a:buNone/>
            </a:pPr>
            <a:r>
              <a:rPr lang="ru-RU" altLang="ru-RU" dirty="0" smtClean="0"/>
              <a:t>Режим питания – это время и число приемов пищи.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altLang="ru-RU" dirty="0" smtClean="0"/>
              <a:t>Рекомендуется 4-х разовый прием пищи.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altLang="ru-RU" dirty="0" smtClean="0"/>
              <a:t>Интервалы между едой 3-4 часа.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altLang="ru-RU" dirty="0" smtClean="0"/>
              <a:t>Последний прием пищи не позднее, чем за 3 часа до сна.</a:t>
            </a:r>
          </a:p>
          <a:p>
            <a:pPr>
              <a:lnSpc>
                <a:spcPct val="90000"/>
              </a:lnSpc>
              <a:buFontTx/>
              <a:buNone/>
            </a:pPr>
            <a:endParaRPr lang="ru-RU" altLang="ru-RU" dirty="0" smtClean="0"/>
          </a:p>
          <a:p>
            <a:pPr>
              <a:lnSpc>
                <a:spcPct val="90000"/>
              </a:lnSpc>
              <a:buFontTx/>
              <a:buNone/>
            </a:pPr>
            <a:endParaRPr lang="ru-RU" altLang="ru-RU" dirty="0" smtClean="0"/>
          </a:p>
          <a:p>
            <a:endParaRPr lang="ru-RU" dirty="0"/>
          </a:p>
        </p:txBody>
      </p:sp>
      <p:pic>
        <p:nvPicPr>
          <p:cNvPr id="14338" name="Picture 2" descr="D:\Учебные файлы\Кулинария\kormit-reb-720x550_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19912" y="4160836"/>
            <a:ext cx="3475467" cy="248126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339" name="Picture 3" descr="D:\Учебные файлы\Кулинария\34807-produkty-pitaniya-dlya-pravilnogo-pohudeniy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93979" y="3910223"/>
            <a:ext cx="3150021" cy="278053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D:\Учебные файлы\Кулинария\beslenm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9537" y="4015124"/>
            <a:ext cx="3275856" cy="250893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07902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88640"/>
            <a:ext cx="7931224" cy="70609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Переедание и недоедание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6477" y="1076632"/>
            <a:ext cx="8686003" cy="53767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Переедание:</a:t>
            </a:r>
          </a:p>
          <a:p>
            <a:r>
              <a:rPr lang="ru-RU" dirty="0" smtClean="0"/>
              <a:t>Школьник </a:t>
            </a:r>
            <a:r>
              <a:rPr lang="ru-RU" dirty="0"/>
              <a:t>получает с пищей больше калорий, чем </a:t>
            </a:r>
            <a:r>
              <a:rPr lang="ru-RU" dirty="0" smtClean="0"/>
              <a:t>расходует;</a:t>
            </a:r>
          </a:p>
          <a:p>
            <a:r>
              <a:rPr lang="ru-RU" dirty="0" smtClean="0"/>
              <a:t>Последствия </a:t>
            </a:r>
            <a:r>
              <a:rPr lang="ru-RU" dirty="0"/>
              <a:t>переедания: избыточный телесный </a:t>
            </a:r>
            <a:r>
              <a:rPr lang="ru-RU" dirty="0" smtClean="0"/>
              <a:t>жир, ослабление иммунитета, нарушения </a:t>
            </a:r>
            <a:r>
              <a:rPr lang="ru-RU" dirty="0"/>
              <a:t>обмена </a:t>
            </a:r>
            <a:r>
              <a:rPr lang="ru-RU" dirty="0" smtClean="0"/>
              <a:t>веществ, возможное развитие атеросклероза.</a:t>
            </a:r>
          </a:p>
          <a:p>
            <a:pPr marL="0" indent="0">
              <a:buNone/>
            </a:pPr>
            <a:r>
              <a:rPr lang="ru-RU" dirty="0"/>
              <a:t>Недоедание:</a:t>
            </a:r>
            <a:endParaRPr lang="ru-RU" dirty="0" smtClean="0"/>
          </a:p>
          <a:p>
            <a:r>
              <a:rPr lang="ru-RU" dirty="0" smtClean="0"/>
              <a:t>Школьник получает с пищей недостаточное количество калорий и питательных веществ;</a:t>
            </a:r>
            <a:endParaRPr lang="ru-RU" dirty="0"/>
          </a:p>
          <a:p>
            <a:r>
              <a:rPr lang="ru-RU" dirty="0" smtClean="0"/>
              <a:t> </a:t>
            </a:r>
            <a:r>
              <a:rPr lang="ru-RU" dirty="0"/>
              <a:t>Последствия недоедания: снижение </a:t>
            </a:r>
            <a:r>
              <a:rPr lang="ru-RU" dirty="0" smtClean="0"/>
              <a:t>трудоспособности, уменьшение </a:t>
            </a:r>
            <a:r>
              <a:rPr lang="ru-RU" dirty="0"/>
              <a:t>массы </a:t>
            </a:r>
            <a:r>
              <a:rPr lang="ru-RU" dirty="0" smtClean="0"/>
              <a:t>тела, </a:t>
            </a:r>
            <a:r>
              <a:rPr lang="ru-RU" dirty="0"/>
              <a:t>нарушение нервной </a:t>
            </a:r>
            <a:r>
              <a:rPr lang="ru-RU" dirty="0" smtClean="0"/>
              <a:t>системы, задержка роста.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446005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620688"/>
            <a:ext cx="8507288" cy="6121896"/>
          </a:xfrm>
        </p:spPr>
        <p:txBody>
          <a:bodyPr>
            <a:normAutofit/>
          </a:bodyPr>
          <a:lstStyle/>
          <a:p>
            <a:r>
              <a:rPr lang="ru-RU" dirty="0"/>
              <a:t>Современный школьник, по мнению </a:t>
            </a:r>
            <a:r>
              <a:rPr lang="ru-RU" dirty="0" smtClean="0"/>
              <a:t>диетологов, должен </a:t>
            </a:r>
            <a:r>
              <a:rPr lang="ru-RU" dirty="0"/>
              <a:t>есть не менее четырех раз в день, </a:t>
            </a:r>
            <a:r>
              <a:rPr lang="ru-RU" dirty="0" smtClean="0"/>
              <a:t>причем на </a:t>
            </a:r>
            <a:r>
              <a:rPr lang="ru-RU" dirty="0"/>
              <a:t>завтрак, обед и ужин непременно должно </a:t>
            </a:r>
            <a:r>
              <a:rPr lang="ru-RU" dirty="0" smtClean="0"/>
              <a:t>быть горячее </a:t>
            </a:r>
            <a:r>
              <a:rPr lang="ru-RU" dirty="0"/>
              <a:t>блюдо. Для растущего </a:t>
            </a:r>
            <a:r>
              <a:rPr lang="ru-RU" dirty="0" smtClean="0"/>
              <a:t>организма обязательны </a:t>
            </a:r>
            <a:r>
              <a:rPr lang="ru-RU" dirty="0"/>
              <a:t>молоко, творог, сыр, </a:t>
            </a:r>
            <a:r>
              <a:rPr lang="ru-RU" dirty="0" smtClean="0"/>
              <a:t>кисломолочные продукты </a:t>
            </a:r>
            <a:r>
              <a:rPr lang="ru-RU" dirty="0"/>
              <a:t>- источники кальция и белка. </a:t>
            </a:r>
            <a:r>
              <a:rPr lang="ru-RU" dirty="0" smtClean="0"/>
              <a:t>Дефицит кальция </a:t>
            </a:r>
            <a:r>
              <a:rPr lang="ru-RU" dirty="0"/>
              <a:t>и фосфора также помогут </a:t>
            </a:r>
            <a:r>
              <a:rPr lang="ru-RU" dirty="0" smtClean="0"/>
              <a:t>восполнить рыбные </a:t>
            </a:r>
            <a:r>
              <a:rPr lang="ru-RU" dirty="0"/>
              <a:t>блюда. В качестве гарнира </a:t>
            </a:r>
            <a:r>
              <a:rPr lang="ru-RU" dirty="0" smtClean="0"/>
              <a:t>лучше использовать </a:t>
            </a:r>
            <a:r>
              <a:rPr lang="ru-RU" dirty="0"/>
              <a:t>не картошку или макароны, </a:t>
            </a:r>
            <a:r>
              <a:rPr lang="ru-RU" dirty="0" smtClean="0"/>
              <a:t>а тушеные </a:t>
            </a:r>
            <a:r>
              <a:rPr lang="ru-RU" dirty="0"/>
              <a:t>или вареные овощи (капусту, свеклу, </a:t>
            </a:r>
            <a:r>
              <a:rPr lang="ru-RU" dirty="0" smtClean="0"/>
              <a:t>лук, морковь</a:t>
            </a:r>
            <a:r>
              <a:rPr lang="ru-RU" dirty="0"/>
              <a:t>, бобовые, чеснок и капусту). За </a:t>
            </a:r>
            <a:r>
              <a:rPr lang="ru-RU" dirty="0" smtClean="0"/>
              <a:t>день школьники </a:t>
            </a:r>
            <a:r>
              <a:rPr lang="ru-RU" dirty="0"/>
              <a:t>должны выпивать не менее </a:t>
            </a:r>
            <a:r>
              <a:rPr lang="ru-RU" dirty="0" smtClean="0"/>
              <a:t>одного- полутора </a:t>
            </a:r>
            <a:r>
              <a:rPr lang="ru-RU" dirty="0"/>
              <a:t>литров </a:t>
            </a:r>
            <a:r>
              <a:rPr lang="ru-RU" dirty="0" smtClean="0"/>
              <a:t>воды. Не желательно пить газированной воды</a:t>
            </a:r>
            <a:r>
              <a:rPr lang="ru-RU" dirty="0"/>
              <a:t>, </a:t>
            </a:r>
            <a:r>
              <a:rPr lang="ru-RU" dirty="0" smtClean="0"/>
              <a:t>лучше пить фруктовые </a:t>
            </a:r>
            <a:r>
              <a:rPr lang="ru-RU" dirty="0"/>
              <a:t>или </a:t>
            </a:r>
            <a:r>
              <a:rPr lang="ru-RU" dirty="0" smtClean="0"/>
              <a:t>овощные соки.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41919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Autofit/>
          </a:bodyPr>
          <a:lstStyle/>
          <a:p>
            <a:r>
              <a:rPr lang="ru-RU" sz="4400" dirty="0" smtClean="0"/>
              <a:t>Список используемых источников</a:t>
            </a: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412776"/>
            <a:ext cx="8712968" cy="5217443"/>
          </a:xfrm>
        </p:spPr>
        <p:txBody>
          <a:bodyPr>
            <a:normAutofit fontScale="85000" lnSpcReduction="20000"/>
          </a:bodyPr>
          <a:lstStyle/>
          <a:p>
            <a:r>
              <a:rPr lang="ru-RU" sz="2800" dirty="0" smtClean="0"/>
              <a:t>Горбачев В</a:t>
            </a:r>
            <a:r>
              <a:rPr lang="ru-RU" sz="2800" dirty="0"/>
              <a:t>. В. , </a:t>
            </a:r>
            <a:r>
              <a:rPr lang="ru-RU" sz="2800" dirty="0" smtClean="0"/>
              <a:t>Горбачева В</a:t>
            </a:r>
            <a:r>
              <a:rPr lang="ru-RU" sz="2800" dirty="0"/>
              <a:t>. Н.  </a:t>
            </a:r>
            <a:r>
              <a:rPr lang="ru-RU" sz="2800" dirty="0" smtClean="0"/>
              <a:t>Витамины. Макро- и </a:t>
            </a:r>
            <a:r>
              <a:rPr lang="ru-RU" sz="2800" dirty="0"/>
              <a:t>микроэлементы/ </a:t>
            </a:r>
            <a:r>
              <a:rPr lang="ru-RU" sz="2800" dirty="0" smtClean="0"/>
              <a:t>В.В. Горбачев / М.: Медицинская книга, 2011 г. – 432с.</a:t>
            </a:r>
          </a:p>
          <a:p>
            <a:r>
              <a:rPr lang="ru-RU" sz="2800" dirty="0"/>
              <a:t>Кристофер </a:t>
            </a:r>
            <a:r>
              <a:rPr lang="ru-RU" sz="2800" dirty="0" err="1"/>
              <a:t>Хоббс</a:t>
            </a:r>
            <a:r>
              <a:rPr lang="ru-RU" sz="2800" dirty="0"/>
              <a:t>, </a:t>
            </a:r>
            <a:r>
              <a:rPr lang="ru-RU" sz="2800" dirty="0" err="1"/>
              <a:t>Элсон</a:t>
            </a:r>
            <a:r>
              <a:rPr lang="ru-RU" sz="2800" dirty="0"/>
              <a:t> </a:t>
            </a:r>
            <a:r>
              <a:rPr lang="ru-RU" sz="2800" dirty="0" err="1"/>
              <a:t>Хаас</a:t>
            </a:r>
            <a:r>
              <a:rPr lang="ru-RU" sz="2800" dirty="0"/>
              <a:t>. Витамины для «чайников</a:t>
            </a:r>
            <a:r>
              <a:rPr lang="ru-RU" sz="2800" dirty="0" smtClean="0"/>
              <a:t>» / </a:t>
            </a:r>
            <a:r>
              <a:rPr lang="ru-RU" sz="2800" dirty="0" err="1" smtClean="0"/>
              <a:t>Хоббс</a:t>
            </a:r>
            <a:r>
              <a:rPr lang="ru-RU" sz="2800" dirty="0" smtClean="0"/>
              <a:t> К. / </a:t>
            </a:r>
            <a:r>
              <a:rPr lang="en-US" sz="2800" dirty="0"/>
              <a:t> </a:t>
            </a:r>
            <a:r>
              <a:rPr lang="ru-RU" sz="2800" dirty="0"/>
              <a:t>М.: </a:t>
            </a:r>
            <a:r>
              <a:rPr lang="ru-RU" sz="2800" dirty="0" smtClean="0"/>
              <a:t>Диалектика, 2005 г.</a:t>
            </a:r>
            <a:r>
              <a:rPr lang="ru-RU" sz="2800" dirty="0"/>
              <a:t> — 352 с. </a:t>
            </a:r>
            <a:endParaRPr lang="ru-RU" sz="2800" b="1" dirty="0" smtClean="0"/>
          </a:p>
          <a:p>
            <a:r>
              <a:rPr lang="ru-RU" sz="2800" dirty="0" err="1" smtClean="0"/>
              <a:t>Лифляндский</a:t>
            </a:r>
            <a:r>
              <a:rPr lang="ru-RU" sz="2800" dirty="0" smtClean="0"/>
              <a:t> </a:t>
            </a:r>
            <a:r>
              <a:rPr lang="ru-RU" sz="2800" dirty="0"/>
              <a:t>В. </a:t>
            </a:r>
            <a:r>
              <a:rPr lang="ru-RU" sz="2800" dirty="0" smtClean="0"/>
              <a:t>Витамины и минералы / В. </a:t>
            </a:r>
            <a:r>
              <a:rPr lang="ru-RU" sz="2800" dirty="0" err="1" smtClean="0"/>
              <a:t>Лифляндский</a:t>
            </a:r>
            <a:r>
              <a:rPr lang="ru-RU" sz="2800" dirty="0" smtClean="0"/>
              <a:t>/ М.: ОЛМА Медиа Групп,  2010 г.- 610с.</a:t>
            </a:r>
            <a:endParaRPr lang="ru-RU" sz="2800" dirty="0"/>
          </a:p>
          <a:p>
            <a:r>
              <a:rPr lang="ru-RU" sz="2800" dirty="0" err="1" smtClean="0"/>
              <a:t>Люцис</a:t>
            </a:r>
            <a:r>
              <a:rPr lang="ru-RU" sz="2800" dirty="0" smtClean="0"/>
              <a:t> К. Азбука здоровья / </a:t>
            </a:r>
            <a:r>
              <a:rPr lang="ru-RU" sz="2800" dirty="0" err="1" smtClean="0"/>
              <a:t>К.Люцис</a:t>
            </a:r>
            <a:r>
              <a:rPr lang="ru-RU" sz="2800" dirty="0" smtClean="0"/>
              <a:t>/ М.: </a:t>
            </a:r>
            <a:r>
              <a:rPr lang="ru-RU" sz="2800" dirty="0"/>
              <a:t>И</a:t>
            </a:r>
            <a:r>
              <a:rPr lang="ru-RU" sz="2800" dirty="0" smtClean="0"/>
              <a:t>зд. Русское энциклопедическое товарищество», 2004 г. – 62с.</a:t>
            </a:r>
          </a:p>
          <a:p>
            <a:r>
              <a:rPr lang="ru-RU" sz="2800" dirty="0" err="1" smtClean="0"/>
              <a:t>Уилис</a:t>
            </a:r>
            <a:r>
              <a:rPr lang="ru-RU" sz="2800" dirty="0" smtClean="0"/>
              <a:t> Р. Как сохранить здоровье / </a:t>
            </a:r>
            <a:r>
              <a:rPr lang="ru-RU" sz="2800" dirty="0" err="1" smtClean="0"/>
              <a:t>Р.Уилис</a:t>
            </a:r>
            <a:r>
              <a:rPr lang="ru-RU" sz="2800" dirty="0" smtClean="0"/>
              <a:t>/ Тула: Источник жизни, 2002 г. – 362с.</a:t>
            </a:r>
          </a:p>
          <a:p>
            <a:r>
              <a:rPr lang="en-US" sz="2800" dirty="0">
                <a:hlinkClick r:id="rId2"/>
              </a:rPr>
              <a:t>https://</a:t>
            </a:r>
            <a:r>
              <a:rPr lang="en-US" sz="2800" dirty="0" smtClean="0">
                <a:hlinkClick r:id="rId2"/>
              </a:rPr>
              <a:t>ru.wikipedia.org/wiki</a:t>
            </a:r>
            <a:r>
              <a:rPr lang="ru-RU" sz="2800" dirty="0"/>
              <a:t> </a:t>
            </a:r>
            <a:r>
              <a:rPr lang="ru-RU" sz="2800" dirty="0" smtClean="0"/>
              <a:t>(дата обращения - 28.11.2015)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xmlns="" val="4026117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D:\Учебные файлы\Кулинария\0_7aae5_36393856_XX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92080" y="4573916"/>
            <a:ext cx="3851921" cy="227328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332896"/>
            <a:ext cx="9036496" cy="576039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800" b="1" dirty="0"/>
              <a:t>Питание школьника должно </a:t>
            </a:r>
            <a:r>
              <a:rPr lang="ru-RU" sz="2800" b="1" dirty="0" smtClean="0"/>
              <a:t>быть сбалансированным</a:t>
            </a:r>
          </a:p>
          <a:p>
            <a:r>
              <a:rPr lang="ru-RU" sz="2800" dirty="0" smtClean="0"/>
              <a:t>Для </a:t>
            </a:r>
            <a:r>
              <a:rPr lang="ru-RU" sz="2800" dirty="0"/>
              <a:t>здоровья </a:t>
            </a:r>
            <a:r>
              <a:rPr lang="ru-RU" sz="2800" dirty="0" smtClean="0"/>
              <a:t>детей важнейшее </a:t>
            </a:r>
            <a:r>
              <a:rPr lang="ru-RU" sz="2800" dirty="0"/>
              <a:t>значение имеет </a:t>
            </a:r>
            <a:r>
              <a:rPr lang="ru-RU" sz="2800" dirty="0" smtClean="0"/>
              <a:t>правильное соотношение </a:t>
            </a:r>
            <a:r>
              <a:rPr lang="ru-RU" sz="2800" dirty="0"/>
              <a:t>питательных веществ. </a:t>
            </a:r>
            <a:endParaRPr lang="ru-RU" sz="2800" dirty="0" smtClean="0"/>
          </a:p>
          <a:p>
            <a:r>
              <a:rPr lang="ru-RU" sz="2800" dirty="0" smtClean="0"/>
              <a:t>В меню школьника </a:t>
            </a:r>
            <a:r>
              <a:rPr lang="ru-RU" sz="2800" dirty="0"/>
              <a:t>обязательно должны </a:t>
            </a:r>
            <a:r>
              <a:rPr lang="ru-RU" sz="2800" dirty="0" smtClean="0"/>
              <a:t>входить продукты</a:t>
            </a:r>
            <a:r>
              <a:rPr lang="ru-RU" sz="2800" dirty="0"/>
              <a:t>, содержащие </a:t>
            </a:r>
            <a:r>
              <a:rPr lang="ru-RU" sz="2800" dirty="0" smtClean="0"/>
              <a:t>белки</a:t>
            </a:r>
            <a:r>
              <a:rPr lang="ru-RU" sz="2800" dirty="0"/>
              <a:t>, жиры </a:t>
            </a:r>
            <a:r>
              <a:rPr lang="ru-RU" sz="2800" dirty="0" smtClean="0"/>
              <a:t>и углеводы, в соотношении 1:1:4, а так же </a:t>
            </a:r>
            <a:r>
              <a:rPr lang="ru-RU" sz="2800" dirty="0"/>
              <a:t>и незаменимые </a:t>
            </a:r>
            <a:r>
              <a:rPr lang="ru-RU" sz="2800" dirty="0" smtClean="0"/>
              <a:t>аминокислоты, витамины</a:t>
            </a:r>
            <a:r>
              <a:rPr lang="ru-RU" sz="2800" dirty="0"/>
              <a:t>, некоторые жирные </a:t>
            </a:r>
            <a:r>
              <a:rPr lang="ru-RU" sz="2800" dirty="0" smtClean="0"/>
              <a:t>кислоты, минералы </a:t>
            </a:r>
            <a:r>
              <a:rPr lang="ru-RU" sz="2800" dirty="0"/>
              <a:t>и микроэлементы. Эти </a:t>
            </a:r>
            <a:r>
              <a:rPr lang="ru-RU" sz="2800" dirty="0" smtClean="0"/>
              <a:t>компоненты самостоятельно </a:t>
            </a:r>
            <a:r>
              <a:rPr lang="ru-RU" sz="2800" dirty="0"/>
              <a:t>не синтезируются в </a:t>
            </a:r>
            <a:r>
              <a:rPr lang="ru-RU" sz="2800" dirty="0" smtClean="0"/>
              <a:t>организме, но </a:t>
            </a:r>
            <a:r>
              <a:rPr lang="ru-RU" sz="2800" dirty="0"/>
              <a:t>необходимы для полноценного </a:t>
            </a:r>
            <a:r>
              <a:rPr lang="ru-RU" sz="2800" dirty="0" smtClean="0"/>
              <a:t>развития детского </a:t>
            </a:r>
            <a:r>
              <a:rPr lang="ru-RU" sz="2800" dirty="0"/>
              <a:t>организма. 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xmlns="" val="1104251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://ditsad.com.ua/image/metod38-24_clip_image0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09998" y="3068960"/>
            <a:ext cx="3855726" cy="37890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2402" y="40466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Принципы рационального питания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48" y="1484784"/>
            <a:ext cx="9036496" cy="3616399"/>
          </a:xfrm>
        </p:spPr>
        <p:txBody>
          <a:bodyPr/>
          <a:lstStyle/>
          <a:p>
            <a:r>
              <a:rPr lang="ru-RU" altLang="ru-RU" dirty="0" smtClean="0"/>
              <a:t>Равновесие между поступающей с пищей энергией и энергией расходуемой человеком;</a:t>
            </a:r>
          </a:p>
          <a:p>
            <a:r>
              <a:rPr lang="ru-RU" altLang="ru-RU" dirty="0" smtClean="0"/>
              <a:t>Удовлетворение потребности организма человека в определенном количестве и соотношении пищевых веществ;</a:t>
            </a:r>
          </a:p>
          <a:p>
            <a:r>
              <a:rPr lang="ru-RU" altLang="ru-RU" dirty="0" smtClean="0"/>
              <a:t>Соблюдение режима питания.</a:t>
            </a:r>
          </a:p>
          <a:p>
            <a:endParaRPr lang="ru-RU" dirty="0"/>
          </a:p>
        </p:txBody>
      </p:sp>
      <p:pic>
        <p:nvPicPr>
          <p:cNvPr id="3074" name="Picture 2" descr="D:\Учебные файлы\Кулинария\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4206" y="3933056"/>
            <a:ext cx="4680520" cy="276179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981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2.bp.blogspot.com/-aPlkYiTK3gU/Uot6o50fsGI/AAAAAAAADhI/MWv32BOfz-0/s1600/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5207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44824"/>
            <a:ext cx="8147248" cy="576064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Калорийность рациона школьника</a:t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971600" y="2276872"/>
            <a:ext cx="7632848" cy="4360819"/>
          </a:xfrm>
          <a:prstGeom prst="ellipse">
            <a:avLst/>
          </a:prstGeom>
          <a:solidFill>
            <a:schemeClr val="bg1">
              <a:lumMod val="95000"/>
              <a:alpha val="8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dirty="0" smtClean="0">
                <a:solidFill>
                  <a:schemeClr val="tx1"/>
                </a:solidFill>
              </a:rPr>
              <a:t>7-10 лет – 2400 ккал;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dirty="0" smtClean="0">
                <a:solidFill>
                  <a:schemeClr val="tx1"/>
                </a:solidFill>
              </a:rPr>
              <a:t>14-17лет – 2600-3000 ккал;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dirty="0" smtClean="0">
                <a:solidFill>
                  <a:schemeClr val="tx1"/>
                </a:solidFill>
              </a:rPr>
              <a:t>если ребенок занимается спортом, он должен получать на 300-500 ккал больше.</a:t>
            </a:r>
            <a:endParaRPr lang="ru-RU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87303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estet.blogdigg.com/content/Image/14703486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3329608"/>
            <a:ext cx="7452320" cy="35283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908720"/>
          </a:xfrm>
        </p:spPr>
        <p:txBody>
          <a:bodyPr/>
          <a:lstStyle/>
          <a:p>
            <a:r>
              <a:rPr lang="ru-RU" dirty="0" smtClean="0"/>
              <a:t>Белки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8321" y="692696"/>
            <a:ext cx="9036496" cy="4857403"/>
          </a:xfrm>
        </p:spPr>
        <p:txBody>
          <a:bodyPr>
            <a:normAutofit/>
          </a:bodyPr>
          <a:lstStyle/>
          <a:p>
            <a:r>
              <a:rPr lang="ru-RU" dirty="0" smtClean="0"/>
              <a:t>Самыми </a:t>
            </a:r>
            <a:r>
              <a:rPr lang="ru-RU" dirty="0"/>
              <a:t>ценными для ребенка являются </a:t>
            </a:r>
            <a:r>
              <a:rPr lang="ru-RU" dirty="0" smtClean="0"/>
              <a:t>рыбный и </a:t>
            </a:r>
            <a:r>
              <a:rPr lang="ru-RU" dirty="0"/>
              <a:t>молочный белок, который лучше </a:t>
            </a:r>
            <a:r>
              <a:rPr lang="ru-RU" dirty="0" smtClean="0"/>
              <a:t>всего усваивается </a:t>
            </a:r>
            <a:r>
              <a:rPr lang="ru-RU" dirty="0"/>
              <a:t>детским организмом. На </a:t>
            </a:r>
            <a:r>
              <a:rPr lang="ru-RU" dirty="0" smtClean="0"/>
              <a:t>втором месте </a:t>
            </a:r>
            <a:r>
              <a:rPr lang="ru-RU" dirty="0"/>
              <a:t>по качеству - мясной белок, на третьем </a:t>
            </a:r>
            <a:r>
              <a:rPr lang="ru-RU" dirty="0" smtClean="0"/>
              <a:t>– белок </a:t>
            </a:r>
            <a:r>
              <a:rPr lang="ru-RU" dirty="0"/>
              <a:t>растительного </a:t>
            </a:r>
            <a:r>
              <a:rPr lang="ru-RU" dirty="0" smtClean="0"/>
              <a:t>происхождения. </a:t>
            </a:r>
          </a:p>
          <a:p>
            <a:r>
              <a:rPr lang="ru-RU" dirty="0" smtClean="0"/>
              <a:t>Ежедневно </a:t>
            </a:r>
            <a:r>
              <a:rPr lang="ru-RU" dirty="0"/>
              <a:t>школьник должен получать 75-90 </a:t>
            </a:r>
            <a:r>
              <a:rPr lang="ru-RU" dirty="0" smtClean="0"/>
              <a:t>г белка</a:t>
            </a:r>
            <a:r>
              <a:rPr lang="ru-RU" dirty="0"/>
              <a:t>, из них 40-55 г животного происхождения.</a:t>
            </a:r>
          </a:p>
        </p:txBody>
      </p:sp>
    </p:spTree>
    <p:extLst>
      <p:ext uri="{BB962C8B-B14F-4D97-AF65-F5344CB8AC3E}">
        <p14:creationId xmlns:p14="http://schemas.microsoft.com/office/powerpoint/2010/main" xmlns="" val="2068219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88640"/>
            <a:ext cx="8426202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В рационе ребенка </a:t>
            </a:r>
            <a:r>
              <a:rPr lang="ru-RU" dirty="0" smtClean="0"/>
              <a:t> школьного </a:t>
            </a:r>
            <a:r>
              <a:rPr lang="ru-RU" dirty="0"/>
              <a:t>возраста </a:t>
            </a:r>
            <a:r>
              <a:rPr lang="ru-RU" dirty="0" smtClean="0"/>
              <a:t> обязательно </a:t>
            </a:r>
            <a:r>
              <a:rPr lang="ru-RU" dirty="0"/>
              <a:t>должны </a:t>
            </a:r>
            <a:r>
              <a:rPr lang="ru-RU" dirty="0" smtClean="0"/>
              <a:t> присутствовать  следующие </a:t>
            </a:r>
            <a:r>
              <a:rPr lang="ru-RU" dirty="0"/>
              <a:t>продукты</a:t>
            </a:r>
            <a:r>
              <a:rPr lang="ru-RU" dirty="0" smtClean="0"/>
              <a:t>:</a:t>
            </a:r>
            <a:endParaRPr lang="ru-RU" dirty="0"/>
          </a:p>
          <a:p>
            <a:r>
              <a:rPr lang="ru-RU" dirty="0"/>
              <a:t>молоко или </a:t>
            </a:r>
            <a:r>
              <a:rPr lang="ru-RU" dirty="0" smtClean="0"/>
              <a:t>кисломолочные напитки;</a:t>
            </a:r>
            <a:endParaRPr lang="ru-RU" dirty="0"/>
          </a:p>
          <a:p>
            <a:r>
              <a:rPr lang="ru-RU" dirty="0" smtClean="0"/>
              <a:t>творог;</a:t>
            </a:r>
            <a:endParaRPr lang="ru-RU" dirty="0"/>
          </a:p>
          <a:p>
            <a:r>
              <a:rPr lang="ru-RU" dirty="0" smtClean="0"/>
              <a:t>сыр;</a:t>
            </a:r>
            <a:endParaRPr lang="ru-RU" dirty="0"/>
          </a:p>
          <a:p>
            <a:r>
              <a:rPr lang="ru-RU" dirty="0" smtClean="0"/>
              <a:t>рыба;</a:t>
            </a:r>
            <a:endParaRPr lang="ru-RU" dirty="0"/>
          </a:p>
          <a:p>
            <a:r>
              <a:rPr lang="ru-RU" dirty="0"/>
              <a:t>мясные </a:t>
            </a:r>
            <a:r>
              <a:rPr lang="ru-RU" dirty="0" smtClean="0"/>
              <a:t>продукты;</a:t>
            </a:r>
            <a:endParaRPr lang="ru-RU" dirty="0"/>
          </a:p>
          <a:p>
            <a:r>
              <a:rPr lang="ru-RU" dirty="0" smtClean="0"/>
              <a:t>яйца.</a:t>
            </a:r>
            <a:endParaRPr lang="ru-RU" dirty="0"/>
          </a:p>
        </p:txBody>
      </p:sp>
      <p:pic>
        <p:nvPicPr>
          <p:cNvPr id="4" name="Picture 4" descr="мяск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68040" y="2060848"/>
            <a:ext cx="2809551" cy="2107926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 descr="рыбк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79912" y="4386737"/>
            <a:ext cx="4552407" cy="214461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 descr="белки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70706" y="4555939"/>
            <a:ext cx="2084496" cy="1806213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08351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ambrisoaclub.com/wp-content/uploads/2015/07/7-compressed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19672" y="4365104"/>
            <a:ext cx="6192688" cy="24928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-315416"/>
            <a:ext cx="8229600" cy="1143000"/>
          </a:xfrm>
        </p:spPr>
        <p:txBody>
          <a:bodyPr/>
          <a:lstStyle/>
          <a:p>
            <a:r>
              <a:rPr lang="ru-RU" dirty="0" smtClean="0"/>
              <a:t>Жиры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620688"/>
            <a:ext cx="8928992" cy="4464496"/>
          </a:xfrm>
        </p:spPr>
        <p:txBody>
          <a:bodyPr>
            <a:normAutofit/>
          </a:bodyPr>
          <a:lstStyle/>
          <a:p>
            <a:r>
              <a:rPr lang="ru-RU" dirty="0"/>
              <a:t>Достаточное количество жиров также необходимо </a:t>
            </a:r>
            <a:r>
              <a:rPr lang="ru-RU" dirty="0" smtClean="0"/>
              <a:t>включать в </a:t>
            </a:r>
            <a:r>
              <a:rPr lang="ru-RU" dirty="0"/>
              <a:t>суточный рацион </a:t>
            </a:r>
            <a:r>
              <a:rPr lang="ru-RU" dirty="0" smtClean="0"/>
              <a:t>школьника. Необходимые </a:t>
            </a:r>
            <a:r>
              <a:rPr lang="ru-RU" dirty="0"/>
              <a:t>жиры содержатся не только в привычных </a:t>
            </a:r>
            <a:r>
              <a:rPr lang="ru-RU" dirty="0" smtClean="0"/>
              <a:t>для нас </a:t>
            </a:r>
            <a:r>
              <a:rPr lang="ru-RU" dirty="0"/>
              <a:t>«жирных» продуктах – масле, сметане</a:t>
            </a:r>
            <a:r>
              <a:rPr lang="ru-RU" dirty="0" smtClean="0"/>
              <a:t>, </a:t>
            </a:r>
            <a:r>
              <a:rPr lang="ru-RU" dirty="0"/>
              <a:t>и т.д. </a:t>
            </a:r>
            <a:r>
              <a:rPr lang="ru-RU" dirty="0" smtClean="0"/>
              <a:t>Мясо, молоко </a:t>
            </a:r>
            <a:r>
              <a:rPr lang="ru-RU" dirty="0"/>
              <a:t>и рыба – источники скрытых жиров. Животные </a:t>
            </a:r>
            <a:r>
              <a:rPr lang="ru-RU" dirty="0" smtClean="0"/>
              <a:t>жиры усваиваются </a:t>
            </a:r>
            <a:r>
              <a:rPr lang="ru-RU" dirty="0"/>
              <a:t>хуже растительных и не содержат важные </a:t>
            </a:r>
            <a:r>
              <a:rPr lang="ru-RU" dirty="0" smtClean="0"/>
              <a:t>для организма </a:t>
            </a:r>
            <a:r>
              <a:rPr lang="ru-RU" dirty="0"/>
              <a:t>жирные кислоты и жирорастворимые </a:t>
            </a:r>
            <a:r>
              <a:rPr lang="ru-RU" dirty="0" smtClean="0"/>
              <a:t>витамины. </a:t>
            </a:r>
          </a:p>
        </p:txBody>
      </p:sp>
    </p:spTree>
    <p:extLst>
      <p:ext uri="{BB962C8B-B14F-4D97-AF65-F5344CB8AC3E}">
        <p14:creationId xmlns:p14="http://schemas.microsoft.com/office/powerpoint/2010/main" xmlns="" val="2740492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29600" cy="1143000"/>
          </a:xfrm>
        </p:spPr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54868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Норма потребления жиров для школьников - 80-90 г в сутки, 30% суточного рациона</a:t>
            </a:r>
            <a:r>
              <a:rPr lang="ru-RU" dirty="0" smtClean="0"/>
              <a:t>.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Ежедневно ребенок </a:t>
            </a:r>
            <a:r>
              <a:rPr lang="ru-RU" dirty="0" smtClean="0"/>
              <a:t> школьного </a:t>
            </a:r>
            <a:r>
              <a:rPr lang="ru-RU" dirty="0"/>
              <a:t>возраста </a:t>
            </a:r>
            <a:r>
              <a:rPr lang="ru-RU" dirty="0" smtClean="0"/>
              <a:t>должен </a:t>
            </a:r>
            <a:r>
              <a:rPr lang="ru-RU" dirty="0"/>
              <a:t>получать</a:t>
            </a:r>
            <a:r>
              <a:rPr lang="ru-RU" dirty="0" smtClean="0"/>
              <a:t>:</a:t>
            </a:r>
            <a:endParaRPr lang="ru-RU" dirty="0"/>
          </a:p>
          <a:p>
            <a:r>
              <a:rPr lang="ru-RU" dirty="0"/>
              <a:t>сливочное </a:t>
            </a:r>
            <a:r>
              <a:rPr lang="ru-RU" dirty="0" smtClean="0"/>
              <a:t>масло;</a:t>
            </a:r>
            <a:endParaRPr lang="ru-RU" dirty="0"/>
          </a:p>
          <a:p>
            <a:r>
              <a:rPr lang="ru-RU" dirty="0"/>
              <a:t>растительное </a:t>
            </a:r>
            <a:r>
              <a:rPr lang="ru-RU" dirty="0" smtClean="0"/>
              <a:t>масло;</a:t>
            </a:r>
            <a:endParaRPr lang="ru-RU" dirty="0"/>
          </a:p>
          <a:p>
            <a:r>
              <a:rPr lang="ru-RU" dirty="0" smtClean="0"/>
              <a:t>сметану.</a:t>
            </a:r>
            <a:endParaRPr lang="ru-RU" dirty="0"/>
          </a:p>
        </p:txBody>
      </p:sp>
      <p:pic>
        <p:nvPicPr>
          <p:cNvPr id="4" name="Picture 5" descr="молок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45214" y="2542592"/>
            <a:ext cx="3665924" cy="32626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жиры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51720" y="3441414"/>
            <a:ext cx="2616298" cy="32254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841598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182</TotalTime>
  <Words>1018</Words>
  <Application>Microsoft Office PowerPoint</Application>
  <PresentationFormat>Экран (4:3)</PresentationFormat>
  <Paragraphs>100</Paragraphs>
  <Slides>20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Исполнительная</vt:lpstr>
      <vt:lpstr>Питание школьника</vt:lpstr>
      <vt:lpstr>Слайд 2</vt:lpstr>
      <vt:lpstr>Слайд 3</vt:lpstr>
      <vt:lpstr>Принципы рационального питания</vt:lpstr>
      <vt:lpstr>Калорийность рациона школьника </vt:lpstr>
      <vt:lpstr>Белки</vt:lpstr>
      <vt:lpstr>Слайд 7</vt:lpstr>
      <vt:lpstr>Жиры</vt:lpstr>
      <vt:lpstr>Слайд 9</vt:lpstr>
      <vt:lpstr>Углеводы</vt:lpstr>
      <vt:lpstr>Слайд 11</vt:lpstr>
      <vt:lpstr>Витамины и минералы</vt:lpstr>
      <vt:lpstr>Слайд 13</vt:lpstr>
      <vt:lpstr>Слайд 14</vt:lpstr>
      <vt:lpstr>Слайд 15</vt:lpstr>
      <vt:lpstr>Слайд 16</vt:lpstr>
      <vt:lpstr>Слайд 17</vt:lpstr>
      <vt:lpstr>Режим питания школьника</vt:lpstr>
      <vt:lpstr>Переедание и недоедание</vt:lpstr>
      <vt:lpstr>Список используемых источников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Masha</dc:creator>
  <cp:lastModifiedBy>ОСОШ 24 админ</cp:lastModifiedBy>
  <cp:revision>27</cp:revision>
  <dcterms:created xsi:type="dcterms:W3CDTF">2015-11-23T04:35:15Z</dcterms:created>
  <dcterms:modified xsi:type="dcterms:W3CDTF">2017-11-07T06:03:52Z</dcterms:modified>
</cp:coreProperties>
</file>