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7" r:id="rId6"/>
    <p:sldId id="268" r:id="rId7"/>
    <p:sldId id="261" r:id="rId8"/>
    <p:sldId id="259" r:id="rId9"/>
    <p:sldId id="263" r:id="rId10"/>
    <p:sldId id="264" r:id="rId11"/>
    <p:sldId id="262" r:id="rId12"/>
    <p:sldId id="265" r:id="rId13"/>
    <p:sldId id="266"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08.09.2017</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08.09.2017</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08.09.2017</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08.09.2017</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08.09.2017</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08.09.2017</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08.09.2017</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http://cdn1.greatfon.com/uploads/picture/660/22660/curve-wood-texture-tekstura.jpg?width=670"/>
          <p:cNvPicPr>
            <a:picLocks noChangeAspect="1" noChangeArrowheads="1"/>
          </p:cNvPicPr>
          <p:nvPr/>
        </p:nvPicPr>
        <p:blipFill>
          <a:blip r:embed="rId2"/>
          <a:srcRect/>
          <a:stretch>
            <a:fillRect/>
          </a:stretch>
        </p:blipFill>
        <p:spPr bwMode="auto">
          <a:xfrm>
            <a:off x="3785" y="214290"/>
            <a:ext cx="9140215" cy="6643710"/>
          </a:xfrm>
          <a:prstGeom prst="rect">
            <a:avLst/>
          </a:prstGeom>
          <a:noFill/>
          <a:ln>
            <a:noFill/>
          </a:ln>
          <a:effectLst>
            <a:outerShdw blurRad="1270000" dist="2540000" dir="9540000" algn="ctr" rotWithShape="0">
              <a:srgbClr val="000000">
                <a:alpha val="61000"/>
              </a:srgbClr>
            </a:outerShdw>
          </a:effectLst>
        </p:spPr>
      </p:pic>
      <p:sp>
        <p:nvSpPr>
          <p:cNvPr id="2" name="Заголовок 1"/>
          <p:cNvSpPr>
            <a:spLocks noGrp="1"/>
          </p:cNvSpPr>
          <p:nvPr>
            <p:ph type="ctrTitle"/>
          </p:nvPr>
        </p:nvSpPr>
        <p:spPr>
          <a:xfrm>
            <a:off x="357158" y="1571612"/>
            <a:ext cx="8553480" cy="1828800"/>
          </a:xfrm>
          <a:solidFill>
            <a:schemeClr val="lt1">
              <a:alpha val="29000"/>
            </a:schemeClr>
          </a:solidFill>
          <a:ln>
            <a:solidFill>
              <a:schemeClr val="accent1">
                <a:lumMod val="75000"/>
                <a:alpha val="64000"/>
              </a:schemeClr>
            </a:solidFill>
          </a:ln>
        </p:spPr>
        <p:txBody>
          <a:bodyPr>
            <a:normAutofit fontScale="90000"/>
          </a:bodyPr>
          <a:lstStyle/>
          <a:p>
            <a:pPr algn="ctr"/>
            <a:r>
              <a:rPr lang="ru-RU" dirty="0" smtClean="0">
                <a:solidFill>
                  <a:schemeClr val="bg1"/>
                </a:solidFill>
              </a:rPr>
              <a:t>Древесина</a:t>
            </a:r>
            <a:br>
              <a:rPr lang="ru-RU" dirty="0" smtClean="0">
                <a:solidFill>
                  <a:schemeClr val="bg1"/>
                </a:solidFill>
              </a:rPr>
            </a:br>
            <a:r>
              <a:rPr lang="ru-RU" dirty="0" smtClean="0">
                <a:solidFill>
                  <a:schemeClr val="bg1"/>
                </a:solidFill>
              </a:rPr>
              <a:t>Природный конструкционный материал</a:t>
            </a:r>
            <a:endParaRPr lang="ru-RU" dirty="0">
              <a:solidFill>
                <a:schemeClr val="bg1"/>
              </a:solidFill>
            </a:endParaRPr>
          </a:p>
        </p:txBody>
      </p:sp>
      <p:sp>
        <p:nvSpPr>
          <p:cNvPr id="3" name="Подзаголовок 2"/>
          <p:cNvSpPr>
            <a:spLocks noGrp="1"/>
          </p:cNvSpPr>
          <p:nvPr>
            <p:ph type="subTitle" idx="1"/>
          </p:nvPr>
        </p:nvSpPr>
        <p:spPr>
          <a:xfrm>
            <a:off x="1428728" y="3357562"/>
            <a:ext cx="6705600" cy="500066"/>
          </a:xfrm>
        </p:spPr>
        <p:style>
          <a:lnRef idx="3">
            <a:schemeClr val="lt1"/>
          </a:lnRef>
          <a:fillRef idx="1">
            <a:schemeClr val="accent1"/>
          </a:fillRef>
          <a:effectRef idx="1">
            <a:schemeClr val="accent1"/>
          </a:effectRef>
          <a:fontRef idx="minor">
            <a:schemeClr val="lt1"/>
          </a:fontRef>
        </p:style>
        <p:txBody>
          <a:bodyPr>
            <a:spAutoFit/>
          </a:bodyPr>
          <a:lstStyle/>
          <a:p>
            <a:pPr algn="ctr"/>
            <a:r>
              <a:rPr lang="ru-RU" dirty="0" smtClean="0">
                <a:solidFill>
                  <a:schemeClr val="bg1"/>
                </a:solidFill>
              </a:rPr>
              <a:t>Учитель технологии: Халирахманова Г.Ф</a:t>
            </a:r>
            <a:r>
              <a:rPr lang="ru-RU"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85720" y="285728"/>
          <a:ext cx="8572560" cy="6357982"/>
        </p:xfrm>
        <a:graphic>
          <a:graphicData uri="http://schemas.openxmlformats.org/drawingml/2006/table">
            <a:tbl>
              <a:tblPr firstRow="1" bandRow="1">
                <a:tableStyleId>{5C22544A-7EE6-4342-B048-85BDC9FD1C3A}</a:tableStyleId>
              </a:tblPr>
              <a:tblGrid>
                <a:gridCol w="1428760"/>
                <a:gridCol w="7143800"/>
              </a:tblGrid>
              <a:tr h="988025">
                <a:tc>
                  <a:txBody>
                    <a:bodyPr/>
                    <a:lstStyle/>
                    <a:p>
                      <a:r>
                        <a:rPr lang="ru-RU" sz="2000" u="none" dirty="0" smtClean="0">
                          <a:solidFill>
                            <a:schemeClr val="tx1"/>
                          </a:solidFill>
                        </a:rPr>
                        <a:t>Название</a:t>
                      </a:r>
                      <a:endParaRPr lang="ru-RU" sz="2000" u="none" dirty="0">
                        <a:solidFill>
                          <a:schemeClr val="tx1"/>
                        </a:solidFill>
                      </a:endParaRPr>
                    </a:p>
                  </a:txBody>
                  <a:tcPr/>
                </a:tc>
                <a:tc>
                  <a:txBody>
                    <a:bodyPr/>
                    <a:lstStyle/>
                    <a:p>
                      <a:r>
                        <a:rPr lang="ru-RU" sz="2000" u="none" dirty="0" smtClean="0">
                          <a:solidFill>
                            <a:schemeClr val="tx1"/>
                          </a:solidFill>
                        </a:rPr>
                        <a:t>Характеристика</a:t>
                      </a:r>
                      <a:endParaRPr lang="ru-RU" sz="2000" u="none" dirty="0">
                        <a:solidFill>
                          <a:schemeClr val="tx1"/>
                        </a:solidFill>
                      </a:endParaRPr>
                    </a:p>
                  </a:txBody>
                  <a:tcPr/>
                </a:tc>
              </a:tr>
              <a:tr h="2362781">
                <a:tc>
                  <a:txBody>
                    <a:bodyPr/>
                    <a:lstStyle/>
                    <a:p>
                      <a:r>
                        <a:rPr lang="ru-RU" dirty="0" smtClean="0"/>
                        <a:t>Клен</a:t>
                      </a:r>
                      <a:endParaRPr lang="ru-RU" dirty="0"/>
                    </a:p>
                  </a:txBody>
                  <a:tcPr/>
                </a:tc>
                <a:tc>
                  <a:txBody>
                    <a:bodyPr/>
                    <a:lstStyle/>
                    <a:p>
                      <a:pPr algn="just"/>
                      <a:r>
                        <a:rPr kumimoji="0" lang="ru-RU" b="0" i="0" kern="1200" dirty="0" smtClean="0">
                          <a:solidFill>
                            <a:schemeClr val="dk1"/>
                          </a:solidFill>
                          <a:latin typeface="+mn-lt"/>
                          <a:ea typeface="+mn-ea"/>
                          <a:cs typeface="+mn-cs"/>
                        </a:rPr>
                        <a:t>(твердая порода) — область применения — машиностроение, фанерное, музыкальное и мебельное производство. В сапожном деле из клена изготавливают колодки, в столярном — изготавливают колодки для рубанков. Древесина клена характеризуется прочностью, плотностью и твердостью, имеет эффектную глянцевую поверхность. Хорошо поддается окраске и полировке. Коэффициент усыхания незначительный.</a:t>
                      </a:r>
                      <a:endParaRPr lang="ru-RU" dirty="0"/>
                    </a:p>
                  </a:txBody>
                  <a:tcPr/>
                </a:tc>
              </a:tr>
              <a:tr h="3007176">
                <a:tc>
                  <a:txBody>
                    <a:bodyPr/>
                    <a:lstStyle/>
                    <a:p>
                      <a:r>
                        <a:rPr lang="ru-RU" dirty="0" smtClean="0"/>
                        <a:t>Осина</a:t>
                      </a:r>
                      <a:endParaRPr lang="ru-RU" dirty="0"/>
                    </a:p>
                  </a:txBody>
                  <a:tcPr/>
                </a:tc>
                <a:tc>
                  <a:txBody>
                    <a:bodyPr/>
                    <a:lstStyle/>
                    <a:p>
                      <a:r>
                        <a:rPr kumimoji="0" lang="ru-RU" b="0" i="0" kern="1200" dirty="0" smtClean="0">
                          <a:solidFill>
                            <a:schemeClr val="dk1"/>
                          </a:solidFill>
                          <a:latin typeface="+mn-lt"/>
                          <a:ea typeface="+mn-ea"/>
                          <a:cs typeface="+mn-cs"/>
                        </a:rPr>
                        <a:t>(мягкая порода) — эта порода дерева нашла широкое применения в спичечной промышленности, строительстве, в вискозной промышленности для получения искусственного шелка. Осина, как и тополь, с успехом используется для различных поделок, для изготовления игрушек. Из осины также делают кровельную плитку. Древесина мягкая, </a:t>
                      </a:r>
                      <a:r>
                        <a:rPr kumimoji="0" lang="ru-RU" b="0" i="0" kern="1200" dirty="0" err="1" smtClean="0">
                          <a:solidFill>
                            <a:schemeClr val="dk1"/>
                          </a:solidFill>
                          <a:latin typeface="+mn-lt"/>
                          <a:ea typeface="+mn-ea"/>
                          <a:cs typeface="+mn-cs"/>
                        </a:rPr>
                        <a:t>малосучковатая</a:t>
                      </a:r>
                      <a:r>
                        <a:rPr kumimoji="0" lang="ru-RU" b="0" i="0" kern="1200" dirty="0" smtClean="0">
                          <a:solidFill>
                            <a:schemeClr val="dk1"/>
                          </a:solidFill>
                          <a:latin typeface="+mn-lt"/>
                          <a:ea typeface="+mn-ea"/>
                          <a:cs typeface="+mn-cs"/>
                        </a:rPr>
                        <a:t>, легкая, хорошо обрабатывается, хорошо пропитывается и склеивается. Особо надо отметить прочность осины в водной среде, устойчивость против древогрызов. Осина мало коробится и устойчива к растрескиванию.</a:t>
                      </a:r>
                      <a:endParaRPr lang="ru-RU"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3"/>
          <p:cNvGraphicFramePr>
            <a:graphicFrameLocks noGrp="1"/>
          </p:cNvGraphicFramePr>
          <p:nvPr>
            <p:ph sz="quarter" idx="1"/>
          </p:nvPr>
        </p:nvGraphicFramePr>
        <p:xfrm>
          <a:off x="285720" y="285729"/>
          <a:ext cx="8572560" cy="6453595"/>
        </p:xfrm>
        <a:graphic>
          <a:graphicData uri="http://schemas.openxmlformats.org/drawingml/2006/table">
            <a:tbl>
              <a:tblPr firstRow="1" bandRow="1">
                <a:tableStyleId>{5C22544A-7EE6-4342-B048-85BDC9FD1C3A}</a:tableStyleId>
              </a:tblPr>
              <a:tblGrid>
                <a:gridCol w="1428760"/>
                <a:gridCol w="7143800"/>
              </a:tblGrid>
              <a:tr h="765899">
                <a:tc>
                  <a:txBody>
                    <a:bodyPr/>
                    <a:lstStyle/>
                    <a:p>
                      <a:r>
                        <a:rPr lang="ru-RU" sz="2000" u="none" dirty="0" smtClean="0">
                          <a:solidFill>
                            <a:schemeClr val="tx1"/>
                          </a:solidFill>
                        </a:rPr>
                        <a:t>Название</a:t>
                      </a:r>
                      <a:endParaRPr lang="ru-RU" sz="2000" u="none" dirty="0">
                        <a:solidFill>
                          <a:schemeClr val="tx1"/>
                        </a:solidFill>
                      </a:endParaRPr>
                    </a:p>
                  </a:txBody>
                  <a:tcPr/>
                </a:tc>
                <a:tc>
                  <a:txBody>
                    <a:bodyPr/>
                    <a:lstStyle/>
                    <a:p>
                      <a:r>
                        <a:rPr lang="ru-RU" sz="2000" u="none" dirty="0" smtClean="0">
                          <a:solidFill>
                            <a:schemeClr val="tx1"/>
                          </a:solidFill>
                        </a:rPr>
                        <a:t>Характеристика</a:t>
                      </a:r>
                      <a:endParaRPr lang="ru-RU" sz="2000" u="none" dirty="0">
                        <a:solidFill>
                          <a:schemeClr val="tx1"/>
                        </a:solidFill>
                      </a:endParaRPr>
                    </a:p>
                  </a:txBody>
                  <a:tcPr/>
                </a:tc>
              </a:tr>
              <a:tr h="1425727">
                <a:tc>
                  <a:txBody>
                    <a:bodyPr/>
                    <a:lstStyle/>
                    <a:p>
                      <a:r>
                        <a:rPr lang="ru-RU" dirty="0" smtClean="0"/>
                        <a:t>Тополь</a:t>
                      </a:r>
                      <a:endParaRPr lang="ru-RU" dirty="0"/>
                    </a:p>
                  </a:txBody>
                  <a:tcPr/>
                </a:tc>
                <a:tc>
                  <a:txBody>
                    <a:bodyPr/>
                    <a:lstStyle/>
                    <a:p>
                      <a:pPr algn="just"/>
                      <a:r>
                        <a:rPr kumimoji="0" lang="ru-RU" b="0" i="0" kern="1200" dirty="0" smtClean="0">
                          <a:solidFill>
                            <a:schemeClr val="dk1"/>
                          </a:solidFill>
                          <a:latin typeface="+mn-lt"/>
                          <a:ea typeface="+mn-ea"/>
                          <a:cs typeface="+mn-cs"/>
                        </a:rPr>
                        <a:t>используется как хороший поделочный материал (посуда, корыта, ложки, игрушки и т.д.), применяется при производстве целлюлозы, в строительстве. Древесина тополя мягкая, довольно сильно усыхает, плохо гнется, подвержена загниванию. Материал данной породы обладает мшистостью.</a:t>
                      </a:r>
                      <a:endParaRPr lang="ru-RU" dirty="0"/>
                    </a:p>
                  </a:txBody>
                  <a:tcPr/>
                </a:tc>
              </a:tr>
              <a:tr h="2227699">
                <a:tc>
                  <a:txBody>
                    <a:bodyPr/>
                    <a:lstStyle/>
                    <a:p>
                      <a:r>
                        <a:rPr lang="ru-RU" dirty="0" smtClean="0"/>
                        <a:t>Ольха</a:t>
                      </a:r>
                      <a:endParaRPr lang="ru-RU" dirty="0"/>
                    </a:p>
                  </a:txBody>
                  <a:tcPr/>
                </a:tc>
                <a:tc>
                  <a:txBody>
                    <a:bodyPr/>
                    <a:lstStyle/>
                    <a:p>
                      <a:r>
                        <a:rPr kumimoji="0" lang="ru-RU" b="0" i="0" kern="1200" dirty="0" smtClean="0">
                          <a:solidFill>
                            <a:schemeClr val="dk1"/>
                          </a:solidFill>
                          <a:latin typeface="+mn-lt"/>
                          <a:ea typeface="+mn-ea"/>
                          <a:cs typeface="+mn-cs"/>
                        </a:rPr>
                        <a:t>(мягкая порода) — область применения ольхи довольно обширная — это и столярно-мебельное производство, фанерное производство, изготовление пиломатериалов. Хорошо зарекомендовала себя ольха в подводном строительстве, в частности, из нее сооружают срубы для колодцев. Ольха применяется при изготовлении сувениров, это хороший материал для художественной обработки (резьба по дереву). Учитывая, что ольха не дает запаха, она незаменима в тарном производстве.</a:t>
                      </a:r>
                      <a:endParaRPr lang="ru-RU" dirty="0"/>
                    </a:p>
                  </a:txBody>
                  <a:tcPr/>
                </a:tc>
              </a:tr>
              <a:tr h="1938656">
                <a:tc>
                  <a:txBody>
                    <a:bodyPr/>
                    <a:lstStyle/>
                    <a:p>
                      <a:r>
                        <a:rPr lang="ru-RU" dirty="0" smtClean="0"/>
                        <a:t>Сосна</a:t>
                      </a:r>
                      <a:endParaRPr lang="ru-RU" dirty="0"/>
                    </a:p>
                  </a:txBody>
                  <a:tcPr/>
                </a:tc>
                <a:tc>
                  <a:txBody>
                    <a:bodyPr/>
                    <a:lstStyle/>
                    <a:p>
                      <a:r>
                        <a:rPr kumimoji="0" lang="ru-RU" b="0" i="0" kern="1200" dirty="0" smtClean="0">
                          <a:solidFill>
                            <a:schemeClr val="dk1"/>
                          </a:solidFill>
                          <a:latin typeface="+mn-lt"/>
                          <a:ea typeface="+mn-ea"/>
                          <a:cs typeface="+mn-cs"/>
                        </a:rPr>
                        <a:t>(мягкая порода) — хороший строительный материал в различных областях, самое широкое применение нашла в мебельном производстве вплоть до различных художественных поделок. Древесина сосны достаточно прочная, легкая, мягкая. При усыхании мало коробится, хорошо обрабатывается, пропитывается и окрашивается. </a:t>
                      </a:r>
                      <a:r>
                        <a:rPr kumimoji="0" lang="ru-RU" b="1" i="0" kern="1200" dirty="0" smtClean="0">
                          <a:solidFill>
                            <a:schemeClr val="dk1"/>
                          </a:solidFill>
                          <a:latin typeface="+mn-lt"/>
                          <a:ea typeface="+mn-ea"/>
                          <a:cs typeface="+mn-cs"/>
                        </a:rPr>
                        <a:t> </a:t>
                      </a:r>
                      <a:endParaRPr lang="ru-RU"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85720" y="35014"/>
          <a:ext cx="8572560" cy="6822986"/>
        </p:xfrm>
        <a:graphic>
          <a:graphicData uri="http://schemas.openxmlformats.org/drawingml/2006/table">
            <a:tbl>
              <a:tblPr firstRow="1" bandRow="1">
                <a:tableStyleId>{5C22544A-7EE6-4342-B048-85BDC9FD1C3A}</a:tableStyleId>
              </a:tblPr>
              <a:tblGrid>
                <a:gridCol w="1428760"/>
                <a:gridCol w="7143800"/>
              </a:tblGrid>
              <a:tr h="605066">
                <a:tc>
                  <a:txBody>
                    <a:bodyPr/>
                    <a:lstStyle/>
                    <a:p>
                      <a:r>
                        <a:rPr lang="ru-RU" sz="2000" u="none" dirty="0" smtClean="0">
                          <a:solidFill>
                            <a:schemeClr val="tx1"/>
                          </a:solidFill>
                        </a:rPr>
                        <a:t>Название</a:t>
                      </a:r>
                      <a:endParaRPr lang="ru-RU" sz="2000" u="none" dirty="0">
                        <a:solidFill>
                          <a:schemeClr val="tx1"/>
                        </a:solidFill>
                      </a:endParaRPr>
                    </a:p>
                  </a:txBody>
                  <a:tcPr/>
                </a:tc>
                <a:tc>
                  <a:txBody>
                    <a:bodyPr/>
                    <a:lstStyle/>
                    <a:p>
                      <a:r>
                        <a:rPr lang="ru-RU" sz="2000" u="none" dirty="0" smtClean="0">
                          <a:solidFill>
                            <a:schemeClr val="tx1"/>
                          </a:solidFill>
                        </a:rPr>
                        <a:t>Характеристика</a:t>
                      </a:r>
                      <a:endParaRPr lang="ru-RU" sz="2000" u="none" dirty="0">
                        <a:solidFill>
                          <a:schemeClr val="tx1"/>
                        </a:solidFill>
                      </a:endParaRPr>
                    </a:p>
                  </a:txBody>
                  <a:tcPr/>
                </a:tc>
              </a:tr>
              <a:tr h="2646044">
                <a:tc>
                  <a:txBody>
                    <a:bodyPr/>
                    <a:lstStyle/>
                    <a:p>
                      <a:r>
                        <a:rPr lang="ru-RU" dirty="0" smtClean="0"/>
                        <a:t>Ель</a:t>
                      </a:r>
                      <a:endParaRPr lang="ru-RU" dirty="0"/>
                    </a:p>
                  </a:txBody>
                  <a:tcPr/>
                </a:tc>
                <a:tc>
                  <a:txBody>
                    <a:bodyPr/>
                    <a:lstStyle/>
                    <a:p>
                      <a:r>
                        <a:rPr kumimoji="0" lang="ru-RU" b="1" i="0" kern="1200" dirty="0" smtClean="0">
                          <a:solidFill>
                            <a:schemeClr val="dk1"/>
                          </a:solidFill>
                          <a:latin typeface="+mn-lt"/>
                          <a:ea typeface="+mn-ea"/>
                          <a:cs typeface="+mn-cs"/>
                        </a:rPr>
                        <a:t> </a:t>
                      </a:r>
                      <a:r>
                        <a:rPr kumimoji="0" lang="ru-RU" b="0" i="0" kern="1200" dirty="0" smtClean="0">
                          <a:solidFill>
                            <a:schemeClr val="dk1"/>
                          </a:solidFill>
                          <a:latin typeface="+mn-lt"/>
                          <a:ea typeface="+mn-ea"/>
                          <a:cs typeface="+mn-cs"/>
                        </a:rPr>
                        <a:t>(мягкая порода) — основное применение — целлюлозно-бумажное производство и строительство, Хороший материал для мебельной индустрии, для изготовления музыкальных инструментов, Применяется при изготовлении дубильных веществ. Ель, как материал, уступает сосне. Хотя древесина ели однородного с сосной строения, но она более сучковатая, обрабатывается хуже, плохо пропитывается антисептиками.</a:t>
                      </a:r>
                    </a:p>
                    <a:p>
                      <a:r>
                        <a:rPr kumimoji="0" lang="ru-RU" b="0" i="0" kern="1200" dirty="0" smtClean="0">
                          <a:solidFill>
                            <a:schemeClr val="dk1"/>
                          </a:solidFill>
                          <a:latin typeface="+mn-lt"/>
                          <a:ea typeface="+mn-ea"/>
                          <a:cs typeface="+mn-cs"/>
                        </a:rPr>
                        <a:t>Однако ель из-за малой смолистости лучше держит клей, быстрее просыхает.</a:t>
                      </a:r>
                    </a:p>
                    <a:p>
                      <a:pPr algn="just"/>
                      <a:endParaRPr lang="ru-RU" dirty="0"/>
                    </a:p>
                  </a:txBody>
                  <a:tcPr/>
                </a:tc>
              </a:tr>
              <a:tr h="2935909">
                <a:tc>
                  <a:txBody>
                    <a:bodyPr/>
                    <a:lstStyle/>
                    <a:p>
                      <a:r>
                        <a:rPr lang="ru-RU" dirty="0" smtClean="0"/>
                        <a:t>Пихта</a:t>
                      </a:r>
                      <a:endParaRPr lang="ru-RU" dirty="0"/>
                    </a:p>
                  </a:txBody>
                  <a:tcPr/>
                </a:tc>
                <a:tc>
                  <a:txBody>
                    <a:bodyPr/>
                    <a:lstStyle/>
                    <a:p>
                      <a:r>
                        <a:rPr kumimoji="0" lang="ru-RU" b="0" i="0" kern="1200" dirty="0" smtClean="0">
                          <a:solidFill>
                            <a:schemeClr val="dk1"/>
                          </a:solidFill>
                          <a:latin typeface="+mn-lt"/>
                          <a:ea typeface="+mn-ea"/>
                          <a:cs typeface="+mn-cs"/>
                        </a:rPr>
                        <a:t>(мягкая порода) — применяется в целлюлозно-бумажной промышленности, строительстве, мебельной индустрии, в изготовлении музыкальных инструментов. Используется пихта и в медицине для изготовления пихтового масла. Древесина пихты близка по своим характеристикам ели. Мягкая и легкая, она трудно пропитывается антисептиками. Область применения пихты сужается из-за ее нестойкости против загнивания. Кедр, сибирская сосна (мягкая порода) — область применения та же, что и у сосны (строительство, мебельная индустрия, столярные работы, изготовление карандашей и т.д.). По физико-механическим свойствам находится между елью и пихтой, но более стоек к гниению. Хорошо обрабатывается.</a:t>
                      </a:r>
                      <a:endParaRPr lang="ru-RU"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Практическая работа</a:t>
            </a:r>
            <a:endParaRPr lang="ru-RU" dirty="0"/>
          </a:p>
        </p:txBody>
      </p:sp>
      <p:sp>
        <p:nvSpPr>
          <p:cNvPr id="3" name="Содержимое 2"/>
          <p:cNvSpPr>
            <a:spLocks noGrp="1"/>
          </p:cNvSpPr>
          <p:nvPr>
            <p:ph sz="quarter" idx="1"/>
          </p:nvPr>
        </p:nvSpPr>
        <p:spPr/>
        <p:txBody>
          <a:bodyPr/>
          <a:lstStyle/>
          <a:p>
            <a:pPr algn="ctr">
              <a:buNone/>
            </a:pPr>
            <a:r>
              <a:rPr lang="ru-RU" dirty="0" smtClean="0"/>
              <a:t>Создать таблицу пород деревьев: </a:t>
            </a:r>
          </a:p>
          <a:p>
            <a:r>
              <a:rPr lang="ru-RU" dirty="0" smtClean="0"/>
              <a:t>1. Название</a:t>
            </a:r>
          </a:p>
          <a:p>
            <a:r>
              <a:rPr lang="ru-RU" dirty="0" smtClean="0"/>
              <a:t>2. Порода </a:t>
            </a:r>
          </a:p>
          <a:p>
            <a:r>
              <a:rPr lang="ru-RU" dirty="0" smtClean="0"/>
              <a:t>3. Уровень твердости</a:t>
            </a:r>
          </a:p>
          <a:p>
            <a:r>
              <a:rPr lang="ru-RU" dirty="0" smtClean="0"/>
              <a:t>4. Цвет</a:t>
            </a:r>
          </a:p>
          <a:p>
            <a:r>
              <a:rPr lang="ru-RU" dirty="0" smtClean="0"/>
              <a:t>5. Применение</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14290"/>
            <a:ext cx="7215238" cy="990600"/>
          </a:xfrm>
        </p:spPr>
        <p:txBody>
          <a:bodyPr>
            <a:normAutofit fontScale="90000"/>
          </a:bodyPr>
          <a:lstStyle/>
          <a:p>
            <a:pPr algn="ctr"/>
            <a:r>
              <a:rPr lang="ru-RU" b="1" dirty="0" smtClean="0">
                <a:effectLst>
                  <a:outerShdw blurRad="38100" dist="38100" dir="2700000" algn="tl">
                    <a:srgbClr val="000000">
                      <a:alpha val="43137"/>
                    </a:srgbClr>
                  </a:outerShdw>
                </a:effectLst>
              </a:rPr>
              <a:t>Пиломатериалы и древесные материалы</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612648" y="1600200"/>
            <a:ext cx="8153400" cy="1685924"/>
          </a:xfrm>
        </p:spPr>
        <p:txBody>
          <a:bodyPr/>
          <a:lstStyle/>
          <a:p>
            <a:r>
              <a:rPr lang="ru-RU" sz="4000" dirty="0" smtClean="0">
                <a:solidFill>
                  <a:srgbClr val="676A55"/>
                </a:solidFill>
                <a:latin typeface="Times New Roman" pitchFamily="18" charset="0"/>
                <a:cs typeface="Times New Roman" pitchFamily="18" charset="0"/>
              </a:rPr>
              <a:t> </a:t>
            </a:r>
            <a:r>
              <a:rPr lang="ru-RU" sz="3200" dirty="0" smtClean="0">
                <a:solidFill>
                  <a:srgbClr val="676A55"/>
                </a:solidFill>
                <a:latin typeface="Times New Roman" pitchFamily="18" charset="0"/>
                <a:cs typeface="Times New Roman" pitchFamily="18" charset="0"/>
              </a:rPr>
              <a:t>При продольной распиловке стволов деревьев на лесопильных рамах получают различные </a:t>
            </a:r>
            <a:r>
              <a:rPr lang="ru-RU" sz="3200" b="1" i="1" dirty="0" smtClean="0">
                <a:solidFill>
                  <a:srgbClr val="676A55"/>
                </a:solidFill>
                <a:latin typeface="Times New Roman" pitchFamily="18" charset="0"/>
                <a:cs typeface="Times New Roman" pitchFamily="18" charset="0"/>
              </a:rPr>
              <a:t>пиломатериалы</a:t>
            </a:r>
          </a:p>
          <a:p>
            <a:endParaRPr lang="ru-RU" dirty="0"/>
          </a:p>
        </p:txBody>
      </p:sp>
      <p:pic>
        <p:nvPicPr>
          <p:cNvPr id="1026" name="Picture 2" descr="http://stroy-markets.ru/image/cache/catalog/img7/tiko_tovar7/2059-600x600.jpg"/>
          <p:cNvPicPr>
            <a:picLocks noChangeAspect="1" noChangeArrowheads="1"/>
          </p:cNvPicPr>
          <p:nvPr/>
        </p:nvPicPr>
        <p:blipFill>
          <a:blip r:embed="rId2"/>
          <a:srcRect/>
          <a:stretch>
            <a:fillRect/>
          </a:stretch>
        </p:blipFill>
        <p:spPr bwMode="auto">
          <a:xfrm>
            <a:off x="285720" y="3500438"/>
            <a:ext cx="3000396" cy="3000396"/>
          </a:xfrm>
          <a:prstGeom prst="rect">
            <a:avLst/>
          </a:prstGeom>
          <a:ln>
            <a:noFill/>
          </a:ln>
          <a:effectLst>
            <a:outerShdw blurRad="292100" dist="139700" dir="2700000" algn="tl" rotWithShape="0">
              <a:srgbClr val="333333">
                <a:alpha val="65000"/>
              </a:srgbClr>
            </a:outerShdw>
          </a:effectLst>
        </p:spPr>
      </p:pic>
      <p:pic>
        <p:nvPicPr>
          <p:cNvPr id="1028" name="Picture 4" descr="http://m-d47.ru/upload/iblock/198/1981d1946ea25cc7ad75f5f4784b7fb4.jpg"/>
          <p:cNvPicPr>
            <a:picLocks noChangeAspect="1" noChangeArrowheads="1"/>
          </p:cNvPicPr>
          <p:nvPr/>
        </p:nvPicPr>
        <p:blipFill>
          <a:blip r:embed="rId3" cstate="print"/>
          <a:srcRect/>
          <a:stretch>
            <a:fillRect/>
          </a:stretch>
        </p:blipFill>
        <p:spPr bwMode="auto">
          <a:xfrm>
            <a:off x="5929322" y="3286124"/>
            <a:ext cx="2851028" cy="2100258"/>
          </a:xfrm>
          <a:prstGeom prst="rect">
            <a:avLst/>
          </a:prstGeom>
          <a:ln>
            <a:noFill/>
          </a:ln>
          <a:effectLst>
            <a:outerShdw blurRad="292100" dist="139700" dir="2700000" algn="tl" rotWithShape="0">
              <a:srgbClr val="333333">
                <a:alpha val="65000"/>
              </a:srgbClr>
            </a:outerShdw>
          </a:effectLst>
        </p:spPr>
      </p:pic>
      <p:pic>
        <p:nvPicPr>
          <p:cNvPr id="1030" name="Picture 6" descr="http://istroy29.ru/assets/images/products/133/nbrus-2.jpg"/>
          <p:cNvPicPr>
            <a:picLocks noChangeAspect="1" noChangeArrowheads="1"/>
          </p:cNvPicPr>
          <p:nvPr/>
        </p:nvPicPr>
        <p:blipFill>
          <a:blip r:embed="rId4"/>
          <a:srcRect/>
          <a:stretch>
            <a:fillRect/>
          </a:stretch>
        </p:blipFill>
        <p:spPr bwMode="auto">
          <a:xfrm>
            <a:off x="3000364" y="3500438"/>
            <a:ext cx="3318409" cy="257176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71472" y="6500834"/>
            <a:ext cx="2571768" cy="369332"/>
          </a:xfrm>
          <a:prstGeom prst="rect">
            <a:avLst/>
          </a:prstGeom>
          <a:noFill/>
        </p:spPr>
        <p:txBody>
          <a:bodyPr wrap="square" rtlCol="0">
            <a:spAutoFit/>
          </a:bodyPr>
          <a:lstStyle/>
          <a:p>
            <a:r>
              <a:rPr lang="ru-RU" dirty="0" smtClean="0"/>
              <a:t>Брус </a:t>
            </a:r>
            <a:r>
              <a:rPr lang="ru-RU" dirty="0" err="1" smtClean="0"/>
              <a:t>четырехкантный</a:t>
            </a:r>
            <a:endParaRPr lang="ru-RU" dirty="0"/>
          </a:p>
        </p:txBody>
      </p:sp>
      <p:sp>
        <p:nvSpPr>
          <p:cNvPr id="8" name="TextBox 7"/>
          <p:cNvSpPr txBox="1"/>
          <p:nvPr/>
        </p:nvSpPr>
        <p:spPr>
          <a:xfrm>
            <a:off x="3571868" y="6286520"/>
            <a:ext cx="2643206" cy="369332"/>
          </a:xfrm>
          <a:prstGeom prst="rect">
            <a:avLst/>
          </a:prstGeom>
          <a:noFill/>
        </p:spPr>
        <p:txBody>
          <a:bodyPr wrap="square" rtlCol="0">
            <a:spAutoFit/>
          </a:bodyPr>
          <a:lstStyle/>
          <a:p>
            <a:r>
              <a:rPr lang="ru-RU" dirty="0" smtClean="0"/>
              <a:t>Брус </a:t>
            </a:r>
            <a:r>
              <a:rPr lang="ru-RU" dirty="0" err="1" smtClean="0"/>
              <a:t>двухкантный</a:t>
            </a:r>
            <a:endParaRPr lang="ru-RU" dirty="0"/>
          </a:p>
        </p:txBody>
      </p:sp>
      <p:sp>
        <p:nvSpPr>
          <p:cNvPr id="9" name="TextBox 8"/>
          <p:cNvSpPr txBox="1"/>
          <p:nvPr/>
        </p:nvSpPr>
        <p:spPr>
          <a:xfrm>
            <a:off x="7000892" y="5429264"/>
            <a:ext cx="1643074" cy="369332"/>
          </a:xfrm>
          <a:prstGeom prst="rect">
            <a:avLst/>
          </a:prstGeom>
          <a:noFill/>
        </p:spPr>
        <p:txBody>
          <a:bodyPr wrap="square" rtlCol="0">
            <a:spAutoFit/>
          </a:bodyPr>
          <a:lstStyle/>
          <a:p>
            <a:r>
              <a:rPr lang="ru-RU" dirty="0" smtClean="0"/>
              <a:t>Бруски</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stroypostavka.net/images/stories/virtuemart/product/doska-obreznaya-iz-listvennitsy-kupit.jpg"/>
          <p:cNvPicPr>
            <a:picLocks noChangeAspect="1" noChangeArrowheads="1"/>
          </p:cNvPicPr>
          <p:nvPr/>
        </p:nvPicPr>
        <p:blipFill>
          <a:blip r:embed="rId2"/>
          <a:srcRect/>
          <a:stretch>
            <a:fillRect/>
          </a:stretch>
        </p:blipFill>
        <p:spPr bwMode="auto">
          <a:xfrm>
            <a:off x="357158" y="428604"/>
            <a:ext cx="3810027" cy="2857520"/>
          </a:xfrm>
          <a:prstGeom prst="rect">
            <a:avLst/>
          </a:prstGeom>
          <a:ln>
            <a:noFill/>
          </a:ln>
          <a:effectLst>
            <a:outerShdw blurRad="292100" dist="139700" dir="2700000" algn="tl" rotWithShape="0">
              <a:srgbClr val="333333">
                <a:alpha val="65000"/>
              </a:srgbClr>
            </a:outerShdw>
          </a:effectLst>
        </p:spPr>
      </p:pic>
      <p:pic>
        <p:nvPicPr>
          <p:cNvPr id="28676" name="Picture 4" descr="http://eredus.by/image/cache/catalog/doska-neobreznaya-470x470.jpg"/>
          <p:cNvPicPr>
            <a:picLocks noChangeAspect="1" noChangeArrowheads="1"/>
          </p:cNvPicPr>
          <p:nvPr/>
        </p:nvPicPr>
        <p:blipFill>
          <a:blip r:embed="rId3"/>
          <a:srcRect/>
          <a:stretch>
            <a:fillRect/>
          </a:stretch>
        </p:blipFill>
        <p:spPr bwMode="auto">
          <a:xfrm>
            <a:off x="4929190" y="3000372"/>
            <a:ext cx="3619494" cy="3619495"/>
          </a:xfrm>
          <a:prstGeom prst="rect">
            <a:avLst/>
          </a:prstGeom>
          <a:ln>
            <a:noFill/>
          </a:ln>
          <a:effectLst>
            <a:outerShdw blurRad="292100" dist="139700" dir="2700000" algn="tl" rotWithShape="0">
              <a:srgbClr val="333333">
                <a:alpha val="65000"/>
              </a:srgbClr>
            </a:outerShdw>
          </a:effectLst>
        </p:spPr>
      </p:pic>
      <p:pic>
        <p:nvPicPr>
          <p:cNvPr id="28678" name="Picture 6" descr="http://www.e-reading.club/illustrations/1018/1018069-Autogen_eBook_id15"/>
          <p:cNvPicPr>
            <a:picLocks noChangeAspect="1" noChangeArrowheads="1"/>
          </p:cNvPicPr>
          <p:nvPr/>
        </p:nvPicPr>
        <p:blipFill>
          <a:blip r:embed="rId4"/>
          <a:srcRect r="50934" b="51470"/>
          <a:stretch>
            <a:fillRect/>
          </a:stretch>
        </p:blipFill>
        <p:spPr bwMode="auto">
          <a:xfrm>
            <a:off x="357158" y="3929066"/>
            <a:ext cx="4182370" cy="1643074"/>
          </a:xfrm>
          <a:prstGeom prst="rect">
            <a:avLst/>
          </a:prstGeom>
          <a:noFill/>
        </p:spPr>
      </p:pic>
      <p:pic>
        <p:nvPicPr>
          <p:cNvPr id="28680" name="Picture 8" descr="http://pilomaterialy-sz.ru/wp-content/uploads/2016/10/1347286653_1_331.jpg"/>
          <p:cNvPicPr>
            <a:picLocks noChangeAspect="1" noChangeArrowheads="1"/>
          </p:cNvPicPr>
          <p:nvPr/>
        </p:nvPicPr>
        <p:blipFill>
          <a:blip r:embed="rId5"/>
          <a:srcRect/>
          <a:stretch>
            <a:fillRect/>
          </a:stretch>
        </p:blipFill>
        <p:spPr bwMode="auto">
          <a:xfrm>
            <a:off x="4714876" y="357166"/>
            <a:ext cx="3752840" cy="250033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000100" y="3500438"/>
            <a:ext cx="2714644" cy="369332"/>
          </a:xfrm>
          <a:prstGeom prst="rect">
            <a:avLst/>
          </a:prstGeom>
          <a:noFill/>
        </p:spPr>
        <p:txBody>
          <a:bodyPr wrap="square" rtlCol="0">
            <a:spAutoFit/>
          </a:bodyPr>
          <a:lstStyle/>
          <a:p>
            <a:r>
              <a:rPr lang="ru-RU" dirty="0" smtClean="0"/>
              <a:t>Доска обрезная</a:t>
            </a:r>
            <a:endParaRPr lang="ru-RU" dirty="0"/>
          </a:p>
        </p:txBody>
      </p:sp>
      <p:sp>
        <p:nvSpPr>
          <p:cNvPr id="9" name="TextBox 8"/>
          <p:cNvSpPr txBox="1"/>
          <p:nvPr/>
        </p:nvSpPr>
        <p:spPr>
          <a:xfrm>
            <a:off x="5000628" y="2928934"/>
            <a:ext cx="2571768" cy="369332"/>
          </a:xfrm>
          <a:prstGeom prst="rect">
            <a:avLst/>
          </a:prstGeom>
          <a:noFill/>
        </p:spPr>
        <p:txBody>
          <a:bodyPr wrap="square" rtlCol="0">
            <a:spAutoFit/>
          </a:bodyPr>
          <a:lstStyle/>
          <a:p>
            <a:r>
              <a:rPr lang="ru-RU" dirty="0" smtClean="0"/>
              <a:t>Горбыль</a:t>
            </a:r>
            <a:endParaRPr lang="ru-RU" dirty="0"/>
          </a:p>
        </p:txBody>
      </p:sp>
      <p:sp>
        <p:nvSpPr>
          <p:cNvPr id="10" name="TextBox 9"/>
          <p:cNvSpPr txBox="1"/>
          <p:nvPr/>
        </p:nvSpPr>
        <p:spPr>
          <a:xfrm>
            <a:off x="5357818" y="6286520"/>
            <a:ext cx="3000396" cy="369332"/>
          </a:xfrm>
          <a:prstGeom prst="rect">
            <a:avLst/>
          </a:prstGeom>
          <a:noFill/>
        </p:spPr>
        <p:txBody>
          <a:bodyPr wrap="square" rtlCol="0">
            <a:spAutoFit/>
          </a:bodyPr>
          <a:lstStyle/>
          <a:p>
            <a:pPr algn="ctr"/>
            <a:r>
              <a:rPr lang="ru-RU" dirty="0" smtClean="0"/>
              <a:t>Доска </a:t>
            </a:r>
            <a:r>
              <a:rPr lang="ru-RU" dirty="0" err="1" smtClean="0"/>
              <a:t>необрезная</a:t>
            </a:r>
            <a:endParaRPr lang="ru-RU" dirty="0"/>
          </a:p>
        </p:txBody>
      </p:sp>
      <p:sp>
        <p:nvSpPr>
          <p:cNvPr id="11" name="TextBox 10"/>
          <p:cNvSpPr txBox="1"/>
          <p:nvPr/>
        </p:nvSpPr>
        <p:spPr>
          <a:xfrm>
            <a:off x="500034" y="5857892"/>
            <a:ext cx="3786214" cy="369332"/>
          </a:xfrm>
          <a:prstGeom prst="rect">
            <a:avLst/>
          </a:prstGeom>
          <a:noFill/>
        </p:spPr>
        <p:txBody>
          <a:bodyPr wrap="square" rtlCol="0">
            <a:spAutoFit/>
          </a:bodyPr>
          <a:lstStyle/>
          <a:p>
            <a:r>
              <a:rPr lang="ru-RU" dirty="0" smtClean="0"/>
              <a:t>Пластина                    Четвертина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Все пиломатериалы состоят из 4 элементов:</a:t>
            </a:r>
            <a:endParaRPr lang="ru-RU" dirty="0"/>
          </a:p>
        </p:txBody>
      </p:sp>
      <p:pic>
        <p:nvPicPr>
          <p:cNvPr id="4" name="Picture 6"/>
          <p:cNvPicPr>
            <a:picLocks noChangeAspect="1" noChangeArrowheads="1"/>
          </p:cNvPicPr>
          <p:nvPr/>
        </p:nvPicPr>
        <p:blipFill>
          <a:blip r:embed="rId2"/>
          <a:srcRect/>
          <a:stretch>
            <a:fillRect/>
          </a:stretch>
        </p:blipFill>
        <p:spPr bwMode="auto">
          <a:xfrm>
            <a:off x="357158" y="1714488"/>
            <a:ext cx="4714908" cy="4893160"/>
          </a:xfrm>
          <a:prstGeom prst="rect">
            <a:avLst/>
          </a:prstGeom>
          <a:noFill/>
          <a:ln w="9525">
            <a:noFill/>
            <a:miter lim="800000"/>
            <a:headEnd/>
            <a:tailEnd/>
          </a:ln>
        </p:spPr>
      </p:pic>
      <p:sp>
        <p:nvSpPr>
          <p:cNvPr id="5" name="TextBox 4"/>
          <p:cNvSpPr txBox="1">
            <a:spLocks noChangeArrowheads="1"/>
          </p:cNvSpPr>
          <p:nvPr/>
        </p:nvSpPr>
        <p:spPr bwMode="auto">
          <a:xfrm>
            <a:off x="5643570" y="2000240"/>
            <a:ext cx="2214578" cy="1323439"/>
          </a:xfrm>
          <a:prstGeom prst="rect">
            <a:avLst/>
          </a:prstGeom>
          <a:noFill/>
          <a:ln w="9525">
            <a:noFill/>
            <a:miter lim="800000"/>
            <a:headEnd/>
            <a:tailEnd/>
          </a:ln>
        </p:spPr>
        <p:txBody>
          <a:bodyPr wrap="square">
            <a:spAutoFit/>
          </a:bodyPr>
          <a:lstStyle/>
          <a:p>
            <a:r>
              <a:rPr lang="ru-RU" sz="2000" dirty="0"/>
              <a:t>ПЛАСТЬ (1</a:t>
            </a:r>
            <a:r>
              <a:rPr lang="ru-RU" sz="2000" dirty="0" smtClean="0"/>
              <a:t>.)</a:t>
            </a:r>
          </a:p>
          <a:p>
            <a:r>
              <a:rPr lang="ru-RU" sz="2000" dirty="0" smtClean="0"/>
              <a:t>КРОМКА(2).</a:t>
            </a:r>
          </a:p>
          <a:p>
            <a:r>
              <a:rPr lang="ru-RU" sz="2000" dirty="0" smtClean="0"/>
              <a:t>ТОРЕЦ(3).</a:t>
            </a:r>
          </a:p>
          <a:p>
            <a:r>
              <a:rPr lang="ru-RU" sz="2000" dirty="0" smtClean="0"/>
              <a:t>РЕБРО(4)</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insights.uca.org.au/wp-content/uploads/2017/03/Untitled-2.jpg"/>
          <p:cNvPicPr>
            <a:picLocks noChangeAspect="1" noChangeArrowheads="1"/>
          </p:cNvPicPr>
          <p:nvPr/>
        </p:nvPicPr>
        <p:blipFill>
          <a:blip r:embed="rId2"/>
          <a:srcRect/>
          <a:stretch>
            <a:fillRect/>
          </a:stretch>
        </p:blipFill>
        <p:spPr bwMode="auto">
          <a:xfrm>
            <a:off x="214282" y="1500174"/>
            <a:ext cx="8247544" cy="5143536"/>
          </a:xfrm>
          <a:prstGeom prst="rect">
            <a:avLst/>
          </a:prstGeom>
          <a:ln>
            <a:noFill/>
          </a:ln>
          <a:effectLst>
            <a:softEdge rad="112500"/>
          </a:effectLst>
        </p:spPr>
      </p:pic>
      <p:cxnSp>
        <p:nvCxnSpPr>
          <p:cNvPr id="6" name="Прямая со стрелкой 5"/>
          <p:cNvCxnSpPr/>
          <p:nvPr/>
        </p:nvCxnSpPr>
        <p:spPr>
          <a:xfrm>
            <a:off x="5286380" y="5143512"/>
            <a:ext cx="207170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5929322" y="2285992"/>
            <a:ext cx="2000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643438" y="4214818"/>
            <a:ext cx="30003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5572132" y="2928934"/>
            <a:ext cx="221457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2643174" y="1500174"/>
            <a:ext cx="3571900" cy="2357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1428728" y="285728"/>
            <a:ext cx="6500858" cy="923330"/>
          </a:xfrm>
          <a:prstGeom prst="rect">
            <a:avLst/>
          </a:prstGeom>
          <a:noFill/>
        </p:spPr>
        <p:txBody>
          <a:bodyPr wrap="square" lIns="91440" tIns="45720" rIns="91440" bIns="45720">
            <a:spAutoFit/>
          </a:bodyPr>
          <a:lstStyle/>
          <a:p>
            <a:pPr algn="ct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Строение дерева</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6215074" y="1857364"/>
            <a:ext cx="1928826" cy="369332"/>
          </a:xfrm>
          <a:prstGeom prst="rect">
            <a:avLst/>
          </a:prstGeom>
          <a:noFill/>
        </p:spPr>
        <p:txBody>
          <a:bodyPr wrap="square" rtlCol="0">
            <a:spAutoFit/>
          </a:bodyPr>
          <a:lstStyle/>
          <a:p>
            <a:pPr algn="ctr"/>
            <a:r>
              <a:rPr lang="ru-RU" dirty="0" smtClean="0"/>
              <a:t>Листья</a:t>
            </a:r>
            <a:endParaRPr lang="ru-RU" dirty="0"/>
          </a:p>
        </p:txBody>
      </p:sp>
      <p:sp>
        <p:nvSpPr>
          <p:cNvPr id="11" name="TextBox 10"/>
          <p:cNvSpPr txBox="1"/>
          <p:nvPr/>
        </p:nvSpPr>
        <p:spPr>
          <a:xfrm>
            <a:off x="6357950" y="2571744"/>
            <a:ext cx="1500198" cy="369332"/>
          </a:xfrm>
          <a:prstGeom prst="rect">
            <a:avLst/>
          </a:prstGeom>
          <a:noFill/>
        </p:spPr>
        <p:txBody>
          <a:bodyPr wrap="square" rtlCol="0">
            <a:spAutoFit/>
          </a:bodyPr>
          <a:lstStyle/>
          <a:p>
            <a:pPr algn="ctr"/>
            <a:r>
              <a:rPr lang="ru-RU" dirty="0" smtClean="0"/>
              <a:t>Сучьи</a:t>
            </a:r>
            <a:endParaRPr lang="ru-RU" dirty="0"/>
          </a:p>
        </p:txBody>
      </p:sp>
      <p:sp>
        <p:nvSpPr>
          <p:cNvPr id="12" name="TextBox 11"/>
          <p:cNvSpPr txBox="1"/>
          <p:nvPr/>
        </p:nvSpPr>
        <p:spPr>
          <a:xfrm>
            <a:off x="5286380" y="3857628"/>
            <a:ext cx="2428892" cy="369332"/>
          </a:xfrm>
          <a:prstGeom prst="rect">
            <a:avLst/>
          </a:prstGeom>
          <a:noFill/>
        </p:spPr>
        <p:txBody>
          <a:bodyPr wrap="square" rtlCol="0">
            <a:spAutoFit/>
          </a:bodyPr>
          <a:lstStyle/>
          <a:p>
            <a:pPr algn="ctr"/>
            <a:r>
              <a:rPr lang="ru-RU" dirty="0" smtClean="0"/>
              <a:t>Ствол</a:t>
            </a:r>
            <a:endParaRPr lang="ru-RU" dirty="0"/>
          </a:p>
        </p:txBody>
      </p:sp>
      <p:sp>
        <p:nvSpPr>
          <p:cNvPr id="13" name="TextBox 12"/>
          <p:cNvSpPr txBox="1"/>
          <p:nvPr/>
        </p:nvSpPr>
        <p:spPr>
          <a:xfrm>
            <a:off x="5643570" y="4786322"/>
            <a:ext cx="1500198" cy="369332"/>
          </a:xfrm>
          <a:prstGeom prst="rect">
            <a:avLst/>
          </a:prstGeom>
          <a:noFill/>
        </p:spPr>
        <p:txBody>
          <a:bodyPr wrap="square" rtlCol="0">
            <a:spAutoFit/>
          </a:bodyPr>
          <a:lstStyle/>
          <a:p>
            <a:pPr algn="ctr"/>
            <a:r>
              <a:rPr lang="ru-RU" dirty="0" smtClean="0"/>
              <a:t>Корни</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Строение древесины в разрезе</a:t>
            </a:r>
            <a:endParaRPr lang="ru-RU" dirty="0"/>
          </a:p>
        </p:txBody>
      </p:sp>
      <p:pic>
        <p:nvPicPr>
          <p:cNvPr id="1026" name="Picture 2" descr="C:\Users\ОСОШ 24 админ\Desktop\img17.jpg"/>
          <p:cNvPicPr>
            <a:picLocks noChangeAspect="1" noChangeArrowheads="1"/>
          </p:cNvPicPr>
          <p:nvPr/>
        </p:nvPicPr>
        <p:blipFill>
          <a:blip r:embed="rId2"/>
          <a:srcRect t="18667"/>
          <a:stretch>
            <a:fillRect/>
          </a:stretch>
        </p:blipFill>
        <p:spPr bwMode="auto">
          <a:xfrm>
            <a:off x="785786" y="1714488"/>
            <a:ext cx="7729366" cy="47149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Основные разрезы ствола</a:t>
            </a:r>
            <a:endParaRPr lang="ru-RU" dirty="0"/>
          </a:p>
        </p:txBody>
      </p:sp>
      <p:pic>
        <p:nvPicPr>
          <p:cNvPr id="2050" name="Picture 2" descr="C:\Users\ОСОШ 24 админ\Desktop\img18.jpg"/>
          <p:cNvPicPr>
            <a:picLocks noChangeAspect="1" noChangeArrowheads="1"/>
          </p:cNvPicPr>
          <p:nvPr/>
        </p:nvPicPr>
        <p:blipFill>
          <a:blip r:embed="rId2"/>
          <a:srcRect t="19791"/>
          <a:stretch>
            <a:fillRect/>
          </a:stretch>
        </p:blipFill>
        <p:spPr bwMode="auto">
          <a:xfrm>
            <a:off x="357158" y="1571612"/>
            <a:ext cx="8501090" cy="5113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Текстура древесины</a:t>
            </a:r>
            <a:endParaRPr lang="ru-RU" dirty="0"/>
          </a:p>
        </p:txBody>
      </p:sp>
      <p:sp>
        <p:nvSpPr>
          <p:cNvPr id="3" name="Содержимое 2"/>
          <p:cNvSpPr>
            <a:spLocks noGrp="1"/>
          </p:cNvSpPr>
          <p:nvPr>
            <p:ph sz="quarter" idx="1"/>
          </p:nvPr>
        </p:nvSpPr>
        <p:spPr>
          <a:xfrm>
            <a:off x="612648" y="1600200"/>
            <a:ext cx="8153400" cy="1471610"/>
          </a:xfrm>
        </p:spPr>
        <p:txBody>
          <a:bodyPr/>
          <a:lstStyle/>
          <a:p>
            <a:r>
              <a:rPr lang="ru-RU" dirty="0" smtClean="0"/>
              <a:t>Это рисунок на поверхности древесины, образованный в результате перерезания годичных колец и волокон.</a:t>
            </a:r>
            <a:endParaRPr lang="ru-RU" dirty="0"/>
          </a:p>
        </p:txBody>
      </p:sp>
      <p:pic>
        <p:nvPicPr>
          <p:cNvPr id="20482" name="Picture 2" descr="http://xn----7sbecqbq3abe5ca5m.xn--p1ai/wp-content/uploads/2015/11/dub_selekt.jpg"/>
          <p:cNvPicPr>
            <a:picLocks noChangeAspect="1" noChangeArrowheads="1"/>
          </p:cNvPicPr>
          <p:nvPr/>
        </p:nvPicPr>
        <p:blipFill>
          <a:blip r:embed="rId2" cstate="print"/>
          <a:srcRect/>
          <a:stretch>
            <a:fillRect/>
          </a:stretch>
        </p:blipFill>
        <p:spPr bwMode="auto">
          <a:xfrm>
            <a:off x="214282" y="3071810"/>
            <a:ext cx="2214578" cy="2214578"/>
          </a:xfrm>
          <a:prstGeom prst="rect">
            <a:avLst/>
          </a:prstGeom>
          <a:ln>
            <a:noFill/>
          </a:ln>
          <a:effectLst>
            <a:outerShdw blurRad="292100" dist="139700" dir="2700000" algn="tl" rotWithShape="0">
              <a:srgbClr val="333333">
                <a:alpha val="65000"/>
              </a:srgbClr>
            </a:outerShdw>
          </a:effectLst>
        </p:spPr>
      </p:pic>
      <p:pic>
        <p:nvPicPr>
          <p:cNvPr id="20486" name="Picture 6" descr="http://woodsale.ru/images/catalog/361/img-4361.jpg"/>
          <p:cNvPicPr>
            <a:picLocks noChangeAspect="1" noChangeArrowheads="1"/>
          </p:cNvPicPr>
          <p:nvPr/>
        </p:nvPicPr>
        <p:blipFill>
          <a:blip r:embed="rId3" cstate="print"/>
          <a:srcRect/>
          <a:stretch>
            <a:fillRect/>
          </a:stretch>
        </p:blipFill>
        <p:spPr bwMode="auto">
          <a:xfrm>
            <a:off x="2928926" y="3071810"/>
            <a:ext cx="3123860" cy="250056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28596" y="5357826"/>
            <a:ext cx="1857388" cy="369332"/>
          </a:xfrm>
          <a:prstGeom prst="rect">
            <a:avLst/>
          </a:prstGeom>
          <a:noFill/>
        </p:spPr>
        <p:txBody>
          <a:bodyPr wrap="square" rtlCol="0">
            <a:spAutoFit/>
          </a:bodyPr>
          <a:lstStyle/>
          <a:p>
            <a:pPr algn="ctr"/>
            <a:r>
              <a:rPr lang="ru-RU" dirty="0" smtClean="0"/>
              <a:t>Дуб</a:t>
            </a:r>
            <a:endParaRPr lang="ru-RU" dirty="0"/>
          </a:p>
        </p:txBody>
      </p:sp>
      <p:sp>
        <p:nvSpPr>
          <p:cNvPr id="8" name="TextBox 7"/>
          <p:cNvSpPr txBox="1"/>
          <p:nvPr/>
        </p:nvSpPr>
        <p:spPr>
          <a:xfrm>
            <a:off x="6286512" y="5500702"/>
            <a:ext cx="2428892" cy="369332"/>
          </a:xfrm>
          <a:prstGeom prst="rect">
            <a:avLst/>
          </a:prstGeom>
          <a:noFill/>
        </p:spPr>
        <p:txBody>
          <a:bodyPr wrap="square" rtlCol="0">
            <a:spAutoFit/>
          </a:bodyPr>
          <a:lstStyle/>
          <a:p>
            <a:pPr algn="ctr"/>
            <a:r>
              <a:rPr lang="ru-RU" dirty="0" smtClean="0"/>
              <a:t>Африканское дерево</a:t>
            </a:r>
            <a:endParaRPr lang="ru-RU" dirty="0"/>
          </a:p>
        </p:txBody>
      </p:sp>
      <p:sp>
        <p:nvSpPr>
          <p:cNvPr id="9" name="TextBox 8"/>
          <p:cNvSpPr txBox="1"/>
          <p:nvPr/>
        </p:nvSpPr>
        <p:spPr>
          <a:xfrm>
            <a:off x="3571868" y="5715016"/>
            <a:ext cx="1857388" cy="369332"/>
          </a:xfrm>
          <a:prstGeom prst="rect">
            <a:avLst/>
          </a:prstGeom>
          <a:noFill/>
        </p:spPr>
        <p:txBody>
          <a:bodyPr wrap="square" rtlCol="0">
            <a:spAutoFit/>
          </a:bodyPr>
          <a:lstStyle/>
          <a:p>
            <a:r>
              <a:rPr lang="ru-RU" dirty="0" smtClean="0"/>
              <a:t>Красное дерево</a:t>
            </a:r>
            <a:endParaRPr lang="ru-RU" dirty="0"/>
          </a:p>
        </p:txBody>
      </p:sp>
      <p:pic>
        <p:nvPicPr>
          <p:cNvPr id="20488" name="Picture 8" descr="http://quixcraft.com/img/wood-exotic/zebrawood-sealed.jpg"/>
          <p:cNvPicPr>
            <a:picLocks noChangeAspect="1" noChangeArrowheads="1"/>
          </p:cNvPicPr>
          <p:nvPr/>
        </p:nvPicPr>
        <p:blipFill>
          <a:blip r:embed="rId4" cstate="print"/>
          <a:srcRect/>
          <a:stretch>
            <a:fillRect/>
          </a:stretch>
        </p:blipFill>
        <p:spPr bwMode="auto">
          <a:xfrm>
            <a:off x="6357950" y="3071810"/>
            <a:ext cx="2286016" cy="22860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214290"/>
            <a:ext cx="6908692" cy="990600"/>
          </a:xfrm>
        </p:spPr>
        <p:txBody>
          <a:bodyPr/>
          <a:lstStyle/>
          <a:p>
            <a:pPr algn="ctr"/>
            <a:r>
              <a:rPr lang="ru-RU" dirty="0" smtClean="0"/>
              <a:t>Пороки древесины</a:t>
            </a:r>
            <a:endParaRPr lang="ru-RU" dirty="0"/>
          </a:p>
        </p:txBody>
      </p:sp>
      <p:sp>
        <p:nvSpPr>
          <p:cNvPr id="3" name="Содержимое 2"/>
          <p:cNvSpPr>
            <a:spLocks noGrp="1"/>
          </p:cNvSpPr>
          <p:nvPr>
            <p:ph sz="quarter" idx="1"/>
          </p:nvPr>
        </p:nvSpPr>
        <p:spPr>
          <a:xfrm>
            <a:off x="428596" y="1643050"/>
            <a:ext cx="8286808" cy="1428760"/>
          </a:xfrm>
        </p:spPr>
        <p:txBody>
          <a:bodyPr>
            <a:normAutofit fontScale="85000" lnSpcReduction="20000"/>
          </a:bodyPr>
          <a:lstStyle/>
          <a:p>
            <a:pPr algn="just">
              <a:buNone/>
            </a:pPr>
            <a:r>
              <a:rPr lang="ru-RU" sz="3200" dirty="0" smtClean="0">
                <a:latin typeface="Times New Roman" pitchFamily="18" charset="0"/>
                <a:cs typeface="Times New Roman" pitchFamily="18" charset="0"/>
              </a:rPr>
              <a:t>	Недостатки древесины (пороки) ограничивают использование древесины в промышленном производстве, но могут оказаться ценными при изготовлении декоративных изделий.</a:t>
            </a:r>
            <a:endParaRPr lang="ru-RU" sz="3200" dirty="0" smtClean="0">
              <a:latin typeface="Calibri" pitchFamily="34" charset="0"/>
              <a:ea typeface="Calibri" pitchFamily="34" charset="0"/>
              <a:cs typeface="Times New Roman" pitchFamily="18" charset="0"/>
            </a:endParaRPr>
          </a:p>
          <a:p>
            <a:pPr algn="just"/>
            <a:endParaRPr lang="ru-RU" dirty="0"/>
          </a:p>
        </p:txBody>
      </p:sp>
      <p:pic>
        <p:nvPicPr>
          <p:cNvPr id="25602" name="Picture 2" descr="http://amstroj.com/uploadedFiles/images/prochee/nas.jpg"/>
          <p:cNvPicPr>
            <a:picLocks noChangeAspect="1" noChangeArrowheads="1"/>
          </p:cNvPicPr>
          <p:nvPr/>
        </p:nvPicPr>
        <p:blipFill>
          <a:blip r:embed="rId2" cstate="print"/>
          <a:srcRect/>
          <a:stretch>
            <a:fillRect/>
          </a:stretch>
        </p:blipFill>
        <p:spPr bwMode="auto">
          <a:xfrm>
            <a:off x="357158" y="3143248"/>
            <a:ext cx="3810027" cy="285752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2910" y="6143644"/>
            <a:ext cx="2928958" cy="369332"/>
          </a:xfrm>
          <a:prstGeom prst="rect">
            <a:avLst/>
          </a:prstGeom>
          <a:noFill/>
        </p:spPr>
        <p:txBody>
          <a:bodyPr wrap="square" rtlCol="0">
            <a:spAutoFit/>
          </a:bodyPr>
          <a:lstStyle/>
          <a:p>
            <a:pPr algn="ctr"/>
            <a:r>
              <a:rPr lang="ru-RU" dirty="0" smtClean="0"/>
              <a:t>Червоточины</a:t>
            </a:r>
            <a:endParaRPr lang="ru-RU" dirty="0"/>
          </a:p>
        </p:txBody>
      </p:sp>
      <p:pic>
        <p:nvPicPr>
          <p:cNvPr id="25604" name="Picture 4" descr="https://oboi.ws/filters/earlybird_24_1680_oboi_suchkovatoe_derevo_1400x1050.jpg"/>
          <p:cNvPicPr>
            <a:picLocks noChangeAspect="1" noChangeArrowheads="1"/>
          </p:cNvPicPr>
          <p:nvPr/>
        </p:nvPicPr>
        <p:blipFill>
          <a:blip r:embed="rId3" cstate="print"/>
          <a:srcRect/>
          <a:stretch>
            <a:fillRect/>
          </a:stretch>
        </p:blipFill>
        <p:spPr bwMode="auto">
          <a:xfrm>
            <a:off x="4572000" y="3214686"/>
            <a:ext cx="3714777" cy="278608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929190" y="6143644"/>
            <a:ext cx="2857520" cy="369332"/>
          </a:xfrm>
          <a:prstGeom prst="rect">
            <a:avLst/>
          </a:prstGeom>
          <a:noFill/>
        </p:spPr>
        <p:txBody>
          <a:bodyPr wrap="square" rtlCol="0">
            <a:spAutoFit/>
          </a:bodyPr>
          <a:lstStyle/>
          <a:p>
            <a:pPr algn="ctr"/>
            <a:r>
              <a:rPr lang="ru-RU" dirty="0" smtClean="0"/>
              <a:t>Сучковатость</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Породы древесины</a:t>
            </a:r>
            <a:endParaRPr lang="ru-RU" dirty="0"/>
          </a:p>
        </p:txBody>
      </p:sp>
      <p:pic>
        <p:nvPicPr>
          <p:cNvPr id="3074" name="Picture 2" descr="http://ped-kopilka.ru/upload/blogs/23814_951d59037edfcd2b106cdac307467649.jpg.jpg"/>
          <p:cNvPicPr>
            <a:picLocks noChangeAspect="1" noChangeArrowheads="1"/>
          </p:cNvPicPr>
          <p:nvPr/>
        </p:nvPicPr>
        <p:blipFill>
          <a:blip r:embed="rId2"/>
          <a:srcRect/>
          <a:stretch>
            <a:fillRect/>
          </a:stretch>
        </p:blipFill>
        <p:spPr bwMode="auto">
          <a:xfrm>
            <a:off x="357158" y="1142984"/>
            <a:ext cx="8358246" cy="549638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85720" y="285728"/>
          <a:ext cx="8572560" cy="6357982"/>
        </p:xfrm>
        <a:graphic>
          <a:graphicData uri="http://schemas.openxmlformats.org/drawingml/2006/table">
            <a:tbl>
              <a:tblPr firstRow="1" bandRow="1">
                <a:tableStyleId>{5C22544A-7EE6-4342-B048-85BDC9FD1C3A}</a:tableStyleId>
              </a:tblPr>
              <a:tblGrid>
                <a:gridCol w="1428760"/>
                <a:gridCol w="7143800"/>
              </a:tblGrid>
              <a:tr h="841208">
                <a:tc>
                  <a:txBody>
                    <a:bodyPr/>
                    <a:lstStyle/>
                    <a:p>
                      <a:r>
                        <a:rPr lang="ru-RU" sz="2000" u="none" dirty="0" smtClean="0">
                          <a:solidFill>
                            <a:schemeClr val="tx1"/>
                          </a:solidFill>
                        </a:rPr>
                        <a:t>Название</a:t>
                      </a:r>
                      <a:endParaRPr lang="ru-RU" sz="2000" u="none" dirty="0">
                        <a:solidFill>
                          <a:schemeClr val="tx1"/>
                        </a:solidFill>
                      </a:endParaRPr>
                    </a:p>
                  </a:txBody>
                  <a:tcPr/>
                </a:tc>
                <a:tc>
                  <a:txBody>
                    <a:bodyPr/>
                    <a:lstStyle/>
                    <a:p>
                      <a:r>
                        <a:rPr lang="ru-RU" sz="2000" u="none" dirty="0" smtClean="0">
                          <a:solidFill>
                            <a:schemeClr val="tx1"/>
                          </a:solidFill>
                        </a:rPr>
                        <a:t>Характеристика</a:t>
                      </a:r>
                      <a:endParaRPr lang="ru-RU" sz="2000" u="none" dirty="0">
                        <a:solidFill>
                          <a:schemeClr val="tx1"/>
                        </a:solidFill>
                      </a:endParaRPr>
                    </a:p>
                  </a:txBody>
                  <a:tcPr/>
                </a:tc>
              </a:tr>
              <a:tr h="1548568">
                <a:tc>
                  <a:txBody>
                    <a:bodyPr/>
                    <a:lstStyle/>
                    <a:p>
                      <a:r>
                        <a:rPr lang="ru-RU" dirty="0" smtClean="0"/>
                        <a:t>Дуб</a:t>
                      </a:r>
                      <a:endParaRPr lang="ru-RU" dirty="0"/>
                    </a:p>
                  </a:txBody>
                  <a:tcPr/>
                </a:tc>
                <a:tc>
                  <a:txBody>
                    <a:bodyPr/>
                    <a:lstStyle/>
                    <a:p>
                      <a:pPr algn="just"/>
                      <a:r>
                        <a:rPr kumimoji="0" lang="ru-RU" b="0" i="0" kern="1200" dirty="0" smtClean="0">
                          <a:solidFill>
                            <a:schemeClr val="dk1"/>
                          </a:solidFill>
                          <a:latin typeface="+mn-lt"/>
                          <a:ea typeface="+mn-ea"/>
                          <a:cs typeface="+mn-cs"/>
                        </a:rPr>
                        <a:t>(твердая порода) — применяется в мебельном производстве, в строительстве (деревянные фрезерованные детали, паркет), вагоностроении, судостроении, в гидротехническом строительстве. Древесина дуба долговечная, прочная, твердая, устойчивая к гниению, имеет красивую текстуру, хорошо гнется.</a:t>
                      </a:r>
                      <a:endParaRPr lang="ru-RU" dirty="0"/>
                    </a:p>
                  </a:txBody>
                  <a:tcPr/>
                </a:tc>
              </a:tr>
              <a:tr h="1838925">
                <a:tc>
                  <a:txBody>
                    <a:bodyPr/>
                    <a:lstStyle/>
                    <a:p>
                      <a:r>
                        <a:rPr lang="ru-RU" dirty="0" smtClean="0"/>
                        <a:t>Бук</a:t>
                      </a:r>
                      <a:endParaRPr lang="ru-RU" dirty="0"/>
                    </a:p>
                  </a:txBody>
                  <a:tcPr/>
                </a:tc>
                <a:tc>
                  <a:txBody>
                    <a:bodyPr/>
                    <a:lstStyle/>
                    <a:p>
                      <a:r>
                        <a:rPr kumimoji="0" lang="ru-RU" b="0" i="0" kern="1200" dirty="0" smtClean="0">
                          <a:solidFill>
                            <a:schemeClr val="dk1"/>
                          </a:solidFill>
                          <a:latin typeface="+mn-lt"/>
                          <a:ea typeface="+mn-ea"/>
                          <a:cs typeface="+mn-cs"/>
                        </a:rPr>
                        <a:t>(твердая порода) — применяется в мебельном производстве (паркет, шпон, столярные инструменты, тара), в обувном производстве (колодки), машиностроении. Из бука путем сухой перегонки древесины получают уксусную кислоту и креозот. Древесина бука прочная, но подвержена загниванию, хорошо обрабатывается, пропитывается, хорошо гнется. Сильно коробится при усыхании.</a:t>
                      </a:r>
                      <a:endParaRPr lang="ru-RU" dirty="0"/>
                    </a:p>
                  </a:txBody>
                  <a:tcPr/>
                </a:tc>
              </a:tr>
              <a:tr h="2129281">
                <a:tc>
                  <a:txBody>
                    <a:bodyPr/>
                    <a:lstStyle/>
                    <a:p>
                      <a:r>
                        <a:rPr lang="ru-RU" dirty="0" smtClean="0"/>
                        <a:t>Ясень</a:t>
                      </a:r>
                      <a:endParaRPr lang="ru-RU" dirty="0"/>
                    </a:p>
                  </a:txBody>
                  <a:tcPr/>
                </a:tc>
                <a:tc>
                  <a:txBody>
                    <a:bodyPr/>
                    <a:lstStyle/>
                    <a:p>
                      <a:r>
                        <a:rPr kumimoji="0" lang="ru-RU" b="0" i="0" kern="1200" dirty="0" smtClean="0">
                          <a:solidFill>
                            <a:schemeClr val="dk1"/>
                          </a:solidFill>
                          <a:latin typeface="+mn-lt"/>
                          <a:ea typeface="+mn-ea"/>
                          <a:cs typeface="+mn-cs"/>
                        </a:rPr>
                        <a:t>(прочная и вязкая порода) — широко применяется при изготовлении спортивного инвентаря, в мебельном производстве, в авиастроении, в вагоностроении, судостроении, в жилищном строительстве. Из ясеня изготавливается </a:t>
                      </a:r>
                      <a:r>
                        <a:rPr kumimoji="0" lang="ru-RU" b="0" i="0" kern="1200" dirty="0" err="1" smtClean="0">
                          <a:solidFill>
                            <a:schemeClr val="dk1"/>
                          </a:solidFill>
                          <a:latin typeface="+mn-lt"/>
                          <a:ea typeface="+mn-ea"/>
                          <a:cs typeface="+mn-cs"/>
                        </a:rPr>
                        <a:t>плотнично</a:t>
                      </a:r>
                      <a:r>
                        <a:rPr kumimoji="0" lang="ru-RU" b="0" i="0" kern="1200" dirty="0" smtClean="0">
                          <a:solidFill>
                            <a:schemeClr val="dk1"/>
                          </a:solidFill>
                          <a:latin typeface="+mn-lt"/>
                          <a:ea typeface="+mn-ea"/>
                          <a:cs typeface="+mn-cs"/>
                        </a:rPr>
                        <a:t> - столярный инструмент.</a:t>
                      </a:r>
                      <a:r>
                        <a:rPr lang="ru-RU" dirty="0" smtClean="0"/>
                        <a:t/>
                      </a:r>
                      <a:br>
                        <a:rPr lang="ru-RU" dirty="0" smtClean="0"/>
                      </a:br>
                      <a:r>
                        <a:rPr kumimoji="0" lang="ru-RU" b="0" i="0" kern="1200" dirty="0" smtClean="0">
                          <a:solidFill>
                            <a:schemeClr val="dk1"/>
                          </a:solidFill>
                          <a:latin typeface="+mn-lt"/>
                          <a:ea typeface="+mn-ea"/>
                          <a:cs typeface="+mn-cs"/>
                        </a:rPr>
                        <a:t>Древесина прочная и вязкая, имеет красивую текстуру, долговечная, стойкая к загниванию. Древесина ясеня хорошо гнется, мало коробится, но плохо пропитывается антисептиками.</a:t>
                      </a:r>
                      <a:endParaRPr lang="ru-RU"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285720" y="285728"/>
          <a:ext cx="8572560" cy="6286543"/>
        </p:xfrm>
        <a:graphic>
          <a:graphicData uri="http://schemas.openxmlformats.org/drawingml/2006/table">
            <a:tbl>
              <a:tblPr firstRow="1" bandRow="1">
                <a:tableStyleId>{5C22544A-7EE6-4342-B048-85BDC9FD1C3A}</a:tableStyleId>
              </a:tblPr>
              <a:tblGrid>
                <a:gridCol w="1428760"/>
                <a:gridCol w="7143800"/>
              </a:tblGrid>
              <a:tr h="791065">
                <a:tc>
                  <a:txBody>
                    <a:bodyPr/>
                    <a:lstStyle/>
                    <a:p>
                      <a:r>
                        <a:rPr lang="ru-RU" sz="2000" u="none" dirty="0" smtClean="0">
                          <a:solidFill>
                            <a:schemeClr val="tx1"/>
                          </a:solidFill>
                        </a:rPr>
                        <a:t>Название</a:t>
                      </a:r>
                      <a:endParaRPr lang="ru-RU" sz="2000" u="none" dirty="0">
                        <a:solidFill>
                          <a:schemeClr val="tx1"/>
                        </a:solidFill>
                      </a:endParaRPr>
                    </a:p>
                  </a:txBody>
                  <a:tcPr/>
                </a:tc>
                <a:tc>
                  <a:txBody>
                    <a:bodyPr/>
                    <a:lstStyle/>
                    <a:p>
                      <a:r>
                        <a:rPr lang="ru-RU" sz="2000" u="none" dirty="0" smtClean="0">
                          <a:solidFill>
                            <a:schemeClr val="tx1"/>
                          </a:solidFill>
                        </a:rPr>
                        <a:t>Характеристика</a:t>
                      </a:r>
                      <a:endParaRPr lang="ru-RU" sz="2000" u="none" dirty="0">
                        <a:solidFill>
                          <a:schemeClr val="tx1"/>
                        </a:solidFill>
                      </a:endParaRPr>
                    </a:p>
                  </a:txBody>
                  <a:tcPr/>
                </a:tc>
              </a:tr>
              <a:tr h="1970077">
                <a:tc>
                  <a:txBody>
                    <a:bodyPr/>
                    <a:lstStyle/>
                    <a:p>
                      <a:r>
                        <a:rPr lang="ru-RU" dirty="0" smtClean="0"/>
                        <a:t>Липа</a:t>
                      </a:r>
                      <a:endParaRPr lang="ru-RU" dirty="0"/>
                    </a:p>
                  </a:txBody>
                  <a:tcPr/>
                </a:tc>
                <a:tc>
                  <a:txBody>
                    <a:bodyPr/>
                    <a:lstStyle/>
                    <a:p>
                      <a:pPr algn="just"/>
                      <a:r>
                        <a:rPr kumimoji="0" lang="ru-RU" b="0" i="0" kern="1200" dirty="0" smtClean="0">
                          <a:solidFill>
                            <a:schemeClr val="dk1"/>
                          </a:solidFill>
                          <a:latin typeface="+mn-lt"/>
                          <a:ea typeface="+mn-ea"/>
                          <a:cs typeface="+mn-cs"/>
                        </a:rPr>
                        <a:t>(мягкая порода) — из нее изготавливаются карандаши, игрушки, музыкальные инструменты, другие изделия. В мебельном и фанерном производстве липа также находит достаточно широкое применение. Древесина липы мягкая, легкая, легко обрабатывается. При высыхании липа дает значительную усадку, но коробится и трескается в незначительной степени. </a:t>
                      </a:r>
                      <a:r>
                        <a:rPr kumimoji="0" lang="ru-RU" b="1" i="0" kern="1200" dirty="0" smtClean="0">
                          <a:solidFill>
                            <a:schemeClr val="dk1"/>
                          </a:solidFill>
                          <a:latin typeface="+mn-lt"/>
                          <a:ea typeface="+mn-ea"/>
                          <a:cs typeface="+mn-cs"/>
                        </a:rPr>
                        <a:t> </a:t>
                      </a:r>
                      <a:endParaRPr lang="ru-RU" dirty="0"/>
                    </a:p>
                  </a:txBody>
                  <a:tcPr/>
                </a:tc>
              </a:tr>
              <a:tr h="3525401">
                <a:tc>
                  <a:txBody>
                    <a:bodyPr/>
                    <a:lstStyle/>
                    <a:p>
                      <a:r>
                        <a:rPr lang="ru-RU" dirty="0" smtClean="0"/>
                        <a:t>Береза</a:t>
                      </a:r>
                      <a:endParaRPr lang="ru-RU" dirty="0"/>
                    </a:p>
                  </a:txBody>
                  <a:tcPr/>
                </a:tc>
                <a:tc>
                  <a:txBody>
                    <a:bodyPr/>
                    <a:lstStyle/>
                    <a:p>
                      <a:r>
                        <a:rPr kumimoji="0" lang="ru-RU" b="0" i="0" kern="1200" dirty="0" smtClean="0">
                          <a:solidFill>
                            <a:schemeClr val="dk1"/>
                          </a:solidFill>
                          <a:latin typeface="+mn-lt"/>
                          <a:ea typeface="+mn-ea"/>
                          <a:cs typeface="+mn-cs"/>
                        </a:rPr>
                        <a:t>(умеренно твердая порода) — широко используется при изготовлении лыж, прикладов ружей, паркета, </a:t>
                      </a:r>
                      <a:r>
                        <a:rPr kumimoji="0" lang="ru-RU" b="0" i="0" kern="1200" dirty="0" err="1" smtClean="0">
                          <a:solidFill>
                            <a:schemeClr val="dk1"/>
                          </a:solidFill>
                          <a:latin typeface="+mn-lt"/>
                          <a:ea typeface="+mn-ea"/>
                          <a:cs typeface="+mn-cs"/>
                        </a:rPr>
                        <a:t>древеснослоистых</a:t>
                      </a:r>
                      <a:r>
                        <a:rPr kumimoji="0" lang="ru-RU" b="0" i="0" kern="1200" dirty="0" smtClean="0">
                          <a:solidFill>
                            <a:schemeClr val="dk1"/>
                          </a:solidFill>
                          <a:latin typeface="+mn-lt"/>
                          <a:ea typeface="+mn-ea"/>
                          <a:cs typeface="+mn-cs"/>
                        </a:rPr>
                        <a:t> пластиков, древесностружечных и древесноволокнистых плит, целлюлозы. Жилищное строительство, мебельное и фанерное производство также являются сферой применения березы. Там, где имеет место повышенная влажность, древесину березы не применяют. Береза однородна по плотности, умеренно твердая, хорошо обрабатывается. Материал березы часто имитируется под ценные породы, хорошо полируется, красится, хорошо поддается пропитке. Но береза неустойчива к загниванию, коробится, что сужает область ее применения.</a:t>
                      </a:r>
                      <a:endParaRPr lang="ru-RU"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264</TotalTime>
  <Words>841</Words>
  <PresentationFormat>Экран (4:3)</PresentationFormat>
  <Paragraphs>75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Обычная</vt:lpstr>
      <vt:lpstr>Древесина Природный конструкционный материал</vt:lpstr>
      <vt:lpstr>Слайд 2</vt:lpstr>
      <vt:lpstr>Строение древесины в разрезе</vt:lpstr>
      <vt:lpstr>Основные разрезы ствола</vt:lpstr>
      <vt:lpstr>Текстура древесины</vt:lpstr>
      <vt:lpstr>Пороки древесины</vt:lpstr>
      <vt:lpstr>Породы древесины</vt:lpstr>
      <vt:lpstr>Слайд 8</vt:lpstr>
      <vt:lpstr>Слайд 9</vt:lpstr>
      <vt:lpstr>Слайд 10</vt:lpstr>
      <vt:lpstr>Слайд 11</vt:lpstr>
      <vt:lpstr>Слайд 12</vt:lpstr>
      <vt:lpstr>Практическая работа</vt:lpstr>
      <vt:lpstr>Пиломатериалы и древесные материалы</vt:lpstr>
      <vt:lpstr>Слайд 15</vt:lpstr>
      <vt:lpstr>Все пиломатериалы состоят из 4 элементов: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Древесина Природный конструкционный материал</dc:title>
  <cp:lastModifiedBy>ОСОШ 24 админ</cp:lastModifiedBy>
  <cp:revision>39</cp:revision>
  <dcterms:modified xsi:type="dcterms:W3CDTF">2017-09-08T10:50:09Z</dcterms:modified>
</cp:coreProperties>
</file>